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88" d="100"/>
          <a:sy n="88" d="100"/>
        </p:scale>
        <p:origin x="72" y="12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9.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0.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7.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7.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8.png"/></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D11866-D927-456A-B6F9-2B18FA915D2E}" type="datetimeFigureOut">
              <a:rPr lang="en-US" smtClean="0"/>
              <a:t>1/19/2018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DA47AF-7A1D-43D4-86D6-F19C1F17C0DA}" type="slidenum">
              <a:rPr lang="en-US" smtClean="0"/>
              <a:t>‹#›</a:t>
            </a:fld>
            <a:endParaRPr lang="en-US"/>
          </a:p>
        </p:txBody>
      </p:sp>
    </p:spTree>
    <p:extLst>
      <p:ext uri="{BB962C8B-B14F-4D97-AF65-F5344CB8AC3E}">
        <p14:creationId xmlns:p14="http://schemas.microsoft.com/office/powerpoint/2010/main" val="5796757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2" name="Rectangle 6"/>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EA2EE43C-0C86-4CDD-9F2B-D664C668B337}" type="slidenum">
              <a:rPr lang="en-GB" smtClean="0">
                <a:latin typeface="Times New Roman" panose="02020603050405020304" pitchFamily="18" charset="0"/>
              </a:rPr>
              <a:pPr>
                <a:spcBef>
                  <a:spcPct val="0"/>
                </a:spcBef>
              </a:pPr>
              <a:t>1</a:t>
            </a:fld>
            <a:endParaRPr lang="en-GB" smtClean="0">
              <a:latin typeface="Times New Roman" panose="02020603050405020304" pitchFamily="18" charset="0"/>
            </a:endParaRPr>
          </a:p>
        </p:txBody>
      </p:sp>
      <p:sp>
        <p:nvSpPr>
          <p:cNvPr id="5123" name="Text Box 1"/>
          <p:cNvSpPr txBox="1">
            <a:spLocks noChangeArrowheads="1"/>
          </p:cNvSpPr>
          <p:nvPr/>
        </p:nvSpPr>
        <p:spPr bwMode="auto">
          <a:xfrm>
            <a:off x="1143000" y="685800"/>
            <a:ext cx="4572000" cy="3429000"/>
          </a:xfrm>
          <a:prstGeom prst="rect">
            <a:avLst/>
          </a:prstGeom>
          <a:solidFill>
            <a:srgbClr val="FFFFFF"/>
          </a:solidFill>
          <a:ln w="9360">
            <a:solidFill>
              <a:srgbClr val="000000"/>
            </a:solidFill>
            <a:miter lim="800000"/>
            <a:headEnd/>
            <a:tailEnd/>
          </a:ln>
        </p:spPr>
        <p:txBody>
          <a:bodyPr wrap="none" lIns="82058" tIns="41029" rIns="82058" bIns="41029" anchor="ct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eaLnBrk="1" hangingPunct="1">
              <a:spcBef>
                <a:spcPct val="0"/>
              </a:spcBef>
            </a:pPr>
            <a:endParaRPr lang="en-US" sz="1800"/>
          </a:p>
        </p:txBody>
      </p:sp>
      <p:sp>
        <p:nvSpPr>
          <p:cNvPr id="5124" name="Rectangle 2"/>
          <p:cNvSpPr>
            <a:spLocks noGrp="1" noChangeArrowheads="1"/>
          </p:cNvSpPr>
          <p:nvPr>
            <p:ph type="body"/>
          </p:nvPr>
        </p:nvSpPr>
        <p:spPr>
          <a:xfrm>
            <a:off x="685800" y="4341813"/>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smtClean="0">
              <a:latin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808724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4479BAEC-4611-4509-9277-6341F1946E6F}" type="slidenum">
              <a:rPr lang="en-US" smtClean="0"/>
              <a:pPr>
                <a:spcBef>
                  <a:spcPct val="0"/>
                </a:spcBef>
              </a:pPr>
              <a:t>10</a:t>
            </a:fld>
            <a:endParaRPr lang="en-US" smtClean="0"/>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859641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1A3BAA05-91B4-427A-8AA1-D09233783F9A}" type="slidenum">
              <a:rPr lang="en-US" smtClean="0"/>
              <a:pPr>
                <a:spcBef>
                  <a:spcPct val="0"/>
                </a:spcBef>
              </a:pPr>
              <a:t>11</a:t>
            </a:fld>
            <a:endParaRPr lang="en-US" smtClean="0"/>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966909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48689ACB-CBC9-43E6-AE10-6CE3B88B862D}" type="slidenum">
              <a:rPr lang="en-US" smtClean="0"/>
              <a:pPr>
                <a:spcBef>
                  <a:spcPct val="0"/>
                </a:spcBef>
              </a:pPr>
              <a:t>12</a:t>
            </a:fld>
            <a:endParaRPr lang="en-US" smtClean="0"/>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528745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57D493C6-4D15-436B-9DCF-2E6E7150E0F7}" type="slidenum">
              <a:rPr lang="en-US" smtClean="0"/>
              <a:pPr>
                <a:spcBef>
                  <a:spcPct val="0"/>
                </a:spcBef>
              </a:pPr>
              <a:t>13</a:t>
            </a:fld>
            <a:endParaRPr lang="en-US" smtClean="0"/>
          </a:p>
        </p:txBody>
      </p:sp>
      <p:sp>
        <p:nvSpPr>
          <p:cNvPr id="29699" name="Rectangle 2"/>
          <p:cNvSpPr>
            <a:spLocks noGrp="1" noRot="1" noChangeAspect="1" noChangeArrowheads="1" noTextEdit="1"/>
          </p:cNvSpPr>
          <p:nvPr>
            <p:ph type="sldImg"/>
          </p:nvPr>
        </p:nvSpPr>
        <p:spPr>
          <a:ln/>
        </p:spPr>
      </p:sp>
      <p:sp>
        <p:nvSpPr>
          <p:cNvPr id="297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170595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AD4B7B45-E717-42F6-B87E-BB5C9697AE8E}" type="slidenum">
              <a:rPr lang="en-US" smtClean="0"/>
              <a:pPr>
                <a:spcBef>
                  <a:spcPct val="0"/>
                </a:spcBef>
              </a:pPr>
              <a:t>14</a:t>
            </a:fld>
            <a:endParaRPr lang="en-US" smtClean="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614843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F93D39F7-7ACC-4906-A14C-7783171B2E32}" type="slidenum">
              <a:rPr lang="en-US" smtClean="0"/>
              <a:pPr>
                <a:spcBef>
                  <a:spcPct val="0"/>
                </a:spcBef>
              </a:pPr>
              <a:t>15</a:t>
            </a:fld>
            <a:endParaRPr lang="en-US" smtClean="0"/>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592576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4FC2A238-499A-4914-8687-A1CC6979998D}" type="slidenum">
              <a:rPr lang="en-US" smtClean="0"/>
              <a:pPr>
                <a:spcBef>
                  <a:spcPct val="0"/>
                </a:spcBef>
              </a:pPr>
              <a:t>16</a:t>
            </a:fld>
            <a:endParaRPr lang="en-US" smtClean="0"/>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1607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170" name="Rectangle 6"/>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461E83EA-3A61-4FB5-8351-5170FB460AA8}" type="slidenum">
              <a:rPr lang="en-GB" smtClean="0">
                <a:latin typeface="Times New Roman" panose="02020603050405020304" pitchFamily="18" charset="0"/>
              </a:rPr>
              <a:pPr>
                <a:spcBef>
                  <a:spcPct val="0"/>
                </a:spcBef>
              </a:pPr>
              <a:t>2</a:t>
            </a:fld>
            <a:endParaRPr lang="en-GB" smtClean="0">
              <a:latin typeface="Times New Roman" panose="02020603050405020304" pitchFamily="18" charset="0"/>
            </a:endParaRPr>
          </a:p>
        </p:txBody>
      </p:sp>
      <p:sp>
        <p:nvSpPr>
          <p:cNvPr id="7171" name="Text Box 1"/>
          <p:cNvSpPr txBox="1">
            <a:spLocks noChangeArrowheads="1"/>
          </p:cNvSpPr>
          <p:nvPr/>
        </p:nvSpPr>
        <p:spPr bwMode="auto">
          <a:xfrm>
            <a:off x="1143000" y="685800"/>
            <a:ext cx="4572000" cy="3429000"/>
          </a:xfrm>
          <a:prstGeom prst="rect">
            <a:avLst/>
          </a:prstGeom>
          <a:solidFill>
            <a:srgbClr val="FFFFFF"/>
          </a:solidFill>
          <a:ln w="9360">
            <a:solidFill>
              <a:srgbClr val="000000"/>
            </a:solidFill>
            <a:miter lim="800000"/>
            <a:headEnd/>
            <a:tailEnd/>
          </a:ln>
        </p:spPr>
        <p:txBody>
          <a:bodyPr wrap="none" lIns="82058" tIns="41029" rIns="82058" bIns="41029" anchor="ct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eaLnBrk="1" hangingPunct="1">
              <a:spcBef>
                <a:spcPct val="0"/>
              </a:spcBef>
            </a:pPr>
            <a:endParaRPr lang="en-US" sz="1800"/>
          </a:p>
        </p:txBody>
      </p:sp>
      <p:sp>
        <p:nvSpPr>
          <p:cNvPr id="7172" name="Rectangle 2"/>
          <p:cNvSpPr>
            <a:spLocks noGrp="1" noChangeArrowheads="1"/>
          </p:cNvSpPr>
          <p:nvPr>
            <p:ph type="body"/>
          </p:nvPr>
        </p:nvSpPr>
        <p:spPr>
          <a:xfrm>
            <a:off x="685800" y="4341813"/>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smtClean="0">
              <a:latin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2716785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18" name="Rectangle 6"/>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F6608540-0164-417C-9478-1F302603B7B3}" type="slidenum">
              <a:rPr lang="en-GB" smtClean="0">
                <a:latin typeface="Times New Roman" panose="02020603050405020304" pitchFamily="18" charset="0"/>
              </a:rPr>
              <a:pPr>
                <a:spcBef>
                  <a:spcPct val="0"/>
                </a:spcBef>
              </a:pPr>
              <a:t>3</a:t>
            </a:fld>
            <a:endParaRPr lang="en-GB" smtClean="0">
              <a:latin typeface="Times New Roman" panose="02020603050405020304" pitchFamily="18" charset="0"/>
            </a:endParaRPr>
          </a:p>
        </p:txBody>
      </p:sp>
      <p:sp>
        <p:nvSpPr>
          <p:cNvPr id="9219" name="Text Box 1"/>
          <p:cNvSpPr txBox="1">
            <a:spLocks noChangeArrowheads="1"/>
          </p:cNvSpPr>
          <p:nvPr/>
        </p:nvSpPr>
        <p:spPr bwMode="auto">
          <a:xfrm>
            <a:off x="1143000" y="685800"/>
            <a:ext cx="4572000" cy="3429000"/>
          </a:xfrm>
          <a:prstGeom prst="rect">
            <a:avLst/>
          </a:prstGeom>
          <a:solidFill>
            <a:srgbClr val="FFFFFF"/>
          </a:solidFill>
          <a:ln w="9360">
            <a:solidFill>
              <a:srgbClr val="000000"/>
            </a:solidFill>
            <a:miter lim="800000"/>
            <a:headEnd/>
            <a:tailEnd/>
          </a:ln>
        </p:spPr>
        <p:txBody>
          <a:bodyPr wrap="none" lIns="82058" tIns="41029" rIns="82058" bIns="41029" anchor="ct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eaLnBrk="1" hangingPunct="1">
              <a:spcBef>
                <a:spcPct val="0"/>
              </a:spcBef>
            </a:pPr>
            <a:endParaRPr lang="en-US" sz="1800"/>
          </a:p>
        </p:txBody>
      </p:sp>
      <p:sp>
        <p:nvSpPr>
          <p:cNvPr id="9220" name="Rectangle 2"/>
          <p:cNvSpPr>
            <a:spLocks noGrp="1" noChangeArrowheads="1"/>
          </p:cNvSpPr>
          <p:nvPr>
            <p:ph type="body"/>
          </p:nvPr>
        </p:nvSpPr>
        <p:spPr>
          <a:xfrm>
            <a:off x="685800" y="4341813"/>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smtClean="0">
              <a:latin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6893839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BCE31A1F-032B-44B9-B823-64DFA319F72A}" type="slidenum">
              <a:rPr lang="en-US" smtClean="0"/>
              <a:pPr>
                <a:spcBef>
                  <a:spcPct val="0"/>
                </a:spcBef>
              </a:pPr>
              <a:t>4</a:t>
            </a:fld>
            <a:endParaRPr lang="en-US" smtClean="0"/>
          </a:p>
        </p:txBody>
      </p:sp>
      <p:sp>
        <p:nvSpPr>
          <p:cNvPr id="11267" name="Rectangle 2"/>
          <p:cNvSpPr>
            <a:spLocks noGrp="1" noRot="1" noChangeAspect="1" noChangeArrowheads="1" noTextEdit="1"/>
          </p:cNvSpPr>
          <p:nvPr>
            <p:ph type="sldImg"/>
          </p:nvPr>
        </p:nvSpPr>
        <p:spPr>
          <a:ln/>
        </p:spPr>
      </p:sp>
      <p:sp>
        <p:nvSpPr>
          <p:cNvPr id="112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4992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FB9E000D-BA46-435E-8A90-381D4B84A389}" type="slidenum">
              <a:rPr lang="en-US" smtClean="0"/>
              <a:pPr>
                <a:spcBef>
                  <a:spcPct val="0"/>
                </a:spcBef>
              </a:pPr>
              <a:t>5</a:t>
            </a:fld>
            <a:endParaRPr lang="en-US" smtClean="0"/>
          </a:p>
        </p:txBody>
      </p:sp>
      <p:sp>
        <p:nvSpPr>
          <p:cNvPr id="13315" name="Rectangle 2"/>
          <p:cNvSpPr>
            <a:spLocks noGrp="1" noRot="1" noChangeAspect="1" noChangeArrowheads="1" noTextEdit="1"/>
          </p:cNvSpPr>
          <p:nvPr>
            <p:ph type="sldImg"/>
          </p:nvPr>
        </p:nvSpPr>
        <p:spPr>
          <a:ln/>
        </p:spPr>
      </p:sp>
      <p:sp>
        <p:nvSpPr>
          <p:cNvPr id="133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98251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0D390E11-E625-45D9-BB85-16D1AA4C0D26}" type="slidenum">
              <a:rPr lang="en-US" smtClean="0"/>
              <a:pPr>
                <a:spcBef>
                  <a:spcPct val="0"/>
                </a:spcBef>
              </a:pPr>
              <a:t>6</a:t>
            </a:fld>
            <a:endParaRPr lang="en-US" smtClean="0"/>
          </a:p>
        </p:txBody>
      </p:sp>
      <p:sp>
        <p:nvSpPr>
          <p:cNvPr id="15363" name="Rectangle 2"/>
          <p:cNvSpPr>
            <a:spLocks noGrp="1" noRot="1" noChangeAspect="1" noChangeArrowheads="1" noTextEdit="1"/>
          </p:cNvSpPr>
          <p:nvPr>
            <p:ph type="sldImg"/>
          </p:nvPr>
        </p:nvSpPr>
        <p:spPr>
          <a:ln/>
        </p:spPr>
      </p:sp>
      <p:sp>
        <p:nvSpPr>
          <p:cNvPr id="153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208543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0E3E05A3-4B28-4D79-82DE-5D5A8CEF6D99}" type="slidenum">
              <a:rPr lang="en-US" smtClean="0"/>
              <a:pPr>
                <a:spcBef>
                  <a:spcPct val="0"/>
                </a:spcBef>
              </a:pPr>
              <a:t>7</a:t>
            </a:fld>
            <a:endParaRPr lang="en-US" smtClean="0"/>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758217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C70C3CAC-F89A-41D8-BA55-9590AC9C74C9}" type="slidenum">
              <a:rPr lang="en-US" smtClean="0"/>
              <a:pPr>
                <a:spcBef>
                  <a:spcPct val="0"/>
                </a:spcBef>
              </a:pPr>
              <a:t>8</a:t>
            </a:fld>
            <a:endParaRPr lang="en-US" smtClean="0"/>
          </a:p>
        </p:txBody>
      </p:sp>
      <p:sp>
        <p:nvSpPr>
          <p:cNvPr id="19459" name="Rectangle 2"/>
          <p:cNvSpPr>
            <a:spLocks noGrp="1" noRot="1" noChangeAspect="1" noChangeArrowheads="1" noTextEdit="1"/>
          </p:cNvSpPr>
          <p:nvPr>
            <p:ph type="sldImg"/>
          </p:nvPr>
        </p:nvSpPr>
        <p:spPr>
          <a:ln/>
        </p:spPr>
      </p:sp>
      <p:sp>
        <p:nvSpPr>
          <p:cNvPr id="194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689585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spcBef>
                <a:spcPct val="0"/>
              </a:spcBef>
            </a:pPr>
            <a:fld id="{7C2E821C-5174-452F-B25F-4EC193EEA618}" type="slidenum">
              <a:rPr lang="en-US" smtClean="0"/>
              <a:pPr>
                <a:spcBef>
                  <a:spcPct val="0"/>
                </a:spcBef>
              </a:pPr>
              <a:t>9</a:t>
            </a:fld>
            <a:endParaRPr lang="en-US" smtClean="0"/>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833318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56B608-BCC7-4BB1-BA78-024C9AA8E444}"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95739C-7916-43DF-9D39-BC512D576565}" type="slidenum">
              <a:rPr lang="en-US" smtClean="0"/>
              <a:t>‹#›</a:t>
            </a:fld>
            <a:endParaRPr lang="en-US"/>
          </a:p>
        </p:txBody>
      </p:sp>
    </p:spTree>
    <p:extLst>
      <p:ext uri="{BB962C8B-B14F-4D97-AF65-F5344CB8AC3E}">
        <p14:creationId xmlns:p14="http://schemas.microsoft.com/office/powerpoint/2010/main" val="16134288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56B608-BCC7-4BB1-BA78-024C9AA8E444}"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95739C-7916-43DF-9D39-BC512D576565}" type="slidenum">
              <a:rPr lang="en-US" smtClean="0"/>
              <a:t>‹#›</a:t>
            </a:fld>
            <a:endParaRPr lang="en-US"/>
          </a:p>
        </p:txBody>
      </p:sp>
    </p:spTree>
    <p:extLst>
      <p:ext uri="{BB962C8B-B14F-4D97-AF65-F5344CB8AC3E}">
        <p14:creationId xmlns:p14="http://schemas.microsoft.com/office/powerpoint/2010/main" val="2704687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56B608-BCC7-4BB1-BA78-024C9AA8E444}"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95739C-7916-43DF-9D39-BC512D576565}" type="slidenum">
              <a:rPr lang="en-US" smtClean="0"/>
              <a:t>‹#›</a:t>
            </a:fld>
            <a:endParaRPr lang="en-US"/>
          </a:p>
        </p:txBody>
      </p:sp>
    </p:spTree>
    <p:extLst>
      <p:ext uri="{BB962C8B-B14F-4D97-AF65-F5344CB8AC3E}">
        <p14:creationId xmlns:p14="http://schemas.microsoft.com/office/powerpoint/2010/main" val="41708816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08641" y="273629"/>
            <a:ext cx="10968960" cy="1143480"/>
          </a:xfrm>
        </p:spPr>
        <p:txBody>
          <a:bodyPr/>
          <a:lstStyle/>
          <a:p>
            <a:r>
              <a:rPr lang="en-US" smtClean="0"/>
              <a:t>Click to edit Master title style</a:t>
            </a:r>
            <a:endParaRPr lang="en-US"/>
          </a:p>
        </p:txBody>
      </p:sp>
      <p:sp>
        <p:nvSpPr>
          <p:cNvPr id="3" name="Rectangle 3"/>
          <p:cNvSpPr>
            <a:spLocks noGrp="1" noChangeArrowheads="1"/>
          </p:cNvSpPr>
          <p:nvPr>
            <p:ph type="dt" idx="10"/>
          </p:nvPr>
        </p:nvSpPr>
        <p:spPr/>
        <p:txBody>
          <a:bodyPr/>
          <a:lstStyle>
            <a:lvl1pPr>
              <a:defRPr/>
            </a:lvl1pPr>
          </a:lstStyle>
          <a:p>
            <a:pPr>
              <a:defRPr/>
            </a:pPr>
            <a:endParaRPr lang="en-GB"/>
          </a:p>
        </p:txBody>
      </p:sp>
      <p:sp>
        <p:nvSpPr>
          <p:cNvPr id="4" name="Rectangle 4"/>
          <p:cNvSpPr>
            <a:spLocks noGrp="1" noChangeArrowheads="1"/>
          </p:cNvSpPr>
          <p:nvPr>
            <p:ph type="ftr" idx="11"/>
          </p:nvPr>
        </p:nvSpPr>
        <p:spPr/>
        <p:txBody>
          <a:bodyPr/>
          <a:lstStyle>
            <a:lvl1pPr>
              <a:defRPr/>
            </a:lvl1pPr>
          </a:lstStyle>
          <a:p>
            <a:pPr>
              <a:defRPr/>
            </a:pPr>
            <a:endParaRPr lang="en-GB"/>
          </a:p>
        </p:txBody>
      </p:sp>
      <p:sp>
        <p:nvSpPr>
          <p:cNvPr id="5" name="Rectangle 5"/>
          <p:cNvSpPr>
            <a:spLocks noGrp="1" noChangeArrowheads="1"/>
          </p:cNvSpPr>
          <p:nvPr>
            <p:ph type="sldNum" idx="12"/>
          </p:nvPr>
        </p:nvSpPr>
        <p:spPr/>
        <p:txBody>
          <a:bodyPr/>
          <a:lstStyle>
            <a:lvl1pPr>
              <a:defRPr/>
            </a:lvl1pPr>
          </a:lstStyle>
          <a:p>
            <a:pPr>
              <a:defRPr/>
            </a:pPr>
            <a:fld id="{30475624-5759-4C14-A1A8-3787C098F6DD}" type="slidenum">
              <a:rPr lang="en-GB"/>
              <a:pPr>
                <a:defRPr/>
              </a:pPr>
              <a:t>‹#›</a:t>
            </a:fld>
            <a:endParaRPr lang="en-GB"/>
          </a:p>
        </p:txBody>
      </p:sp>
    </p:spTree>
    <p:extLst>
      <p:ext uri="{BB962C8B-B14F-4D97-AF65-F5344CB8AC3E}">
        <p14:creationId xmlns:p14="http://schemas.microsoft.com/office/powerpoint/2010/main" val="13226568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09600" y="274639"/>
            <a:ext cx="109728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5667F91A-B4EE-4189-A730-6FEAE68EC6EA}" type="slidenum">
              <a:rPr lang="en-US"/>
              <a:pPr>
                <a:defRPr/>
              </a:pPr>
              <a:t>‹#›</a:t>
            </a:fld>
            <a:endParaRPr lang="en-US"/>
          </a:p>
        </p:txBody>
      </p:sp>
    </p:spTree>
    <p:extLst>
      <p:ext uri="{BB962C8B-B14F-4D97-AF65-F5344CB8AC3E}">
        <p14:creationId xmlns:p14="http://schemas.microsoft.com/office/powerpoint/2010/main" val="1615222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56B608-BCC7-4BB1-BA78-024C9AA8E444}"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95739C-7916-43DF-9D39-BC512D576565}" type="slidenum">
              <a:rPr lang="en-US" smtClean="0"/>
              <a:t>‹#›</a:t>
            </a:fld>
            <a:endParaRPr lang="en-US"/>
          </a:p>
        </p:txBody>
      </p:sp>
    </p:spTree>
    <p:extLst>
      <p:ext uri="{BB962C8B-B14F-4D97-AF65-F5344CB8AC3E}">
        <p14:creationId xmlns:p14="http://schemas.microsoft.com/office/powerpoint/2010/main" val="1395969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56B608-BCC7-4BB1-BA78-024C9AA8E444}"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95739C-7916-43DF-9D39-BC512D576565}" type="slidenum">
              <a:rPr lang="en-US" smtClean="0"/>
              <a:t>‹#›</a:t>
            </a:fld>
            <a:endParaRPr lang="en-US"/>
          </a:p>
        </p:txBody>
      </p:sp>
    </p:spTree>
    <p:extLst>
      <p:ext uri="{BB962C8B-B14F-4D97-AF65-F5344CB8AC3E}">
        <p14:creationId xmlns:p14="http://schemas.microsoft.com/office/powerpoint/2010/main" val="2979937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56B608-BCC7-4BB1-BA78-024C9AA8E444}" type="datetimeFigureOut">
              <a:rPr lang="en-US" smtClean="0"/>
              <a:t>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95739C-7916-43DF-9D39-BC512D576565}" type="slidenum">
              <a:rPr lang="en-US" smtClean="0"/>
              <a:t>‹#›</a:t>
            </a:fld>
            <a:endParaRPr lang="en-US"/>
          </a:p>
        </p:txBody>
      </p:sp>
    </p:spTree>
    <p:extLst>
      <p:ext uri="{BB962C8B-B14F-4D97-AF65-F5344CB8AC3E}">
        <p14:creationId xmlns:p14="http://schemas.microsoft.com/office/powerpoint/2010/main" val="499251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56B608-BCC7-4BB1-BA78-024C9AA8E444}" type="datetimeFigureOut">
              <a:rPr lang="en-US" smtClean="0"/>
              <a:t>1/19/2018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95739C-7916-43DF-9D39-BC512D576565}" type="slidenum">
              <a:rPr lang="en-US" smtClean="0"/>
              <a:t>‹#›</a:t>
            </a:fld>
            <a:endParaRPr lang="en-US"/>
          </a:p>
        </p:txBody>
      </p:sp>
    </p:spTree>
    <p:extLst>
      <p:ext uri="{BB962C8B-B14F-4D97-AF65-F5344CB8AC3E}">
        <p14:creationId xmlns:p14="http://schemas.microsoft.com/office/powerpoint/2010/main" val="1511337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56B608-BCC7-4BB1-BA78-024C9AA8E444}" type="datetimeFigureOut">
              <a:rPr lang="en-US" smtClean="0"/>
              <a:t>1/19/2018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95739C-7916-43DF-9D39-BC512D576565}" type="slidenum">
              <a:rPr lang="en-US" smtClean="0"/>
              <a:t>‹#›</a:t>
            </a:fld>
            <a:endParaRPr lang="en-US"/>
          </a:p>
        </p:txBody>
      </p:sp>
    </p:spTree>
    <p:extLst>
      <p:ext uri="{BB962C8B-B14F-4D97-AF65-F5344CB8AC3E}">
        <p14:creationId xmlns:p14="http://schemas.microsoft.com/office/powerpoint/2010/main" val="18419915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56B608-BCC7-4BB1-BA78-024C9AA8E444}" type="datetimeFigureOut">
              <a:rPr lang="en-US" smtClean="0"/>
              <a:t>1/19/2018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95739C-7916-43DF-9D39-BC512D576565}" type="slidenum">
              <a:rPr lang="en-US" smtClean="0"/>
              <a:t>‹#›</a:t>
            </a:fld>
            <a:endParaRPr lang="en-US"/>
          </a:p>
        </p:txBody>
      </p:sp>
    </p:spTree>
    <p:extLst>
      <p:ext uri="{BB962C8B-B14F-4D97-AF65-F5344CB8AC3E}">
        <p14:creationId xmlns:p14="http://schemas.microsoft.com/office/powerpoint/2010/main" val="512781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56B608-BCC7-4BB1-BA78-024C9AA8E444}" type="datetimeFigureOut">
              <a:rPr lang="en-US" smtClean="0"/>
              <a:t>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95739C-7916-43DF-9D39-BC512D576565}" type="slidenum">
              <a:rPr lang="en-US" smtClean="0"/>
              <a:t>‹#›</a:t>
            </a:fld>
            <a:endParaRPr lang="en-US"/>
          </a:p>
        </p:txBody>
      </p:sp>
    </p:spTree>
    <p:extLst>
      <p:ext uri="{BB962C8B-B14F-4D97-AF65-F5344CB8AC3E}">
        <p14:creationId xmlns:p14="http://schemas.microsoft.com/office/powerpoint/2010/main" val="17440912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56B608-BCC7-4BB1-BA78-024C9AA8E444}" type="datetimeFigureOut">
              <a:rPr lang="en-US" smtClean="0"/>
              <a:t>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95739C-7916-43DF-9D39-BC512D576565}" type="slidenum">
              <a:rPr lang="en-US" smtClean="0"/>
              <a:t>‹#›</a:t>
            </a:fld>
            <a:endParaRPr lang="en-US"/>
          </a:p>
        </p:txBody>
      </p:sp>
    </p:spTree>
    <p:extLst>
      <p:ext uri="{BB962C8B-B14F-4D97-AF65-F5344CB8AC3E}">
        <p14:creationId xmlns:p14="http://schemas.microsoft.com/office/powerpoint/2010/main" val="1027670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56B608-BCC7-4BB1-BA78-024C9AA8E444}" type="datetimeFigureOut">
              <a:rPr lang="en-US" smtClean="0"/>
              <a:t>1/19/2018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95739C-7916-43DF-9D39-BC512D576565}" type="slidenum">
              <a:rPr lang="en-US" smtClean="0"/>
              <a:t>‹#›</a:t>
            </a:fld>
            <a:endParaRPr lang="en-US"/>
          </a:p>
        </p:txBody>
      </p:sp>
    </p:spTree>
    <p:extLst>
      <p:ext uri="{BB962C8B-B14F-4D97-AF65-F5344CB8AC3E}">
        <p14:creationId xmlns:p14="http://schemas.microsoft.com/office/powerpoint/2010/main" val="1192348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3.xml"/><Relationship Id="rId1" Type="http://schemas.openxmlformats.org/officeDocument/2006/relationships/vmlDrawing" Target="../drawings/vmlDrawing6.vml"/><Relationship Id="rId6" Type="http://schemas.openxmlformats.org/officeDocument/2006/relationships/image" Target="../media/image6.png"/><Relationship Id="rId5" Type="http://schemas.openxmlformats.org/officeDocument/2006/relationships/oleObject" Target="../embeddings/oleObject6.bin"/><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oleObject" Target="../embeddings/oleObject8.bin"/><Relationship Id="rId2" Type="http://schemas.openxmlformats.org/officeDocument/2006/relationships/slideLayout" Target="../slideLayouts/slideLayout4.xml"/><Relationship Id="rId1" Type="http://schemas.openxmlformats.org/officeDocument/2006/relationships/vmlDrawing" Target="../drawings/vmlDrawing7.v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oleObject" Target="../embeddings/oleObject7.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vmlDrawing" Target="../drawings/vmlDrawing8.vml"/><Relationship Id="rId6" Type="http://schemas.openxmlformats.org/officeDocument/2006/relationships/image" Target="../media/image7.png"/><Relationship Id="rId5" Type="http://schemas.openxmlformats.org/officeDocument/2006/relationships/oleObject" Target="../embeddings/oleObject9.bin"/><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3.xml"/><Relationship Id="rId1" Type="http://schemas.openxmlformats.org/officeDocument/2006/relationships/vmlDrawing" Target="../drawings/vmlDrawing9.vml"/><Relationship Id="rId6" Type="http://schemas.openxmlformats.org/officeDocument/2006/relationships/image" Target="../media/image8.png"/><Relationship Id="rId5" Type="http://schemas.openxmlformats.org/officeDocument/2006/relationships/oleObject" Target="../embeddings/oleObject10.bin"/><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vmlDrawing" Target="../drawings/vmlDrawing10.vml"/><Relationship Id="rId6" Type="http://schemas.openxmlformats.org/officeDocument/2006/relationships/image" Target="../media/image9.png"/><Relationship Id="rId5" Type="http://schemas.openxmlformats.org/officeDocument/2006/relationships/oleObject" Target="../embeddings/oleObject11.bin"/><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3.xml"/><Relationship Id="rId1" Type="http://schemas.openxmlformats.org/officeDocument/2006/relationships/vmlDrawing" Target="../drawings/vmlDrawing11.vml"/><Relationship Id="rId6" Type="http://schemas.openxmlformats.org/officeDocument/2006/relationships/image" Target="../media/image10.png"/><Relationship Id="rId5" Type="http://schemas.openxmlformats.org/officeDocument/2006/relationships/oleObject" Target="../embeddings/oleObject12.bin"/><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3.xml"/><Relationship Id="rId1" Type="http://schemas.openxmlformats.org/officeDocument/2006/relationships/vmlDrawing" Target="../drawings/vmlDrawing12.vml"/><Relationship Id="rId6" Type="http://schemas.openxmlformats.org/officeDocument/2006/relationships/image" Target="../media/image11.png"/><Relationship Id="rId5" Type="http://schemas.openxmlformats.org/officeDocument/2006/relationships/oleObject" Target="../embeddings/oleObject13.bin"/><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vmlDrawing" Target="../drawings/vmlDrawing1.vml"/><Relationship Id="rId5" Type="http://schemas.openxmlformats.org/officeDocument/2006/relationships/image" Target="../media/image2.png"/><Relationship Id="rId4" Type="http://schemas.openxmlformats.org/officeDocument/2006/relationships/oleObject" Target="../embeddings/oleObject1.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vmlDrawing" Target="../drawings/vmlDrawing2.vml"/><Relationship Id="rId6" Type="http://schemas.openxmlformats.org/officeDocument/2006/relationships/image" Target="../media/image3.png"/><Relationship Id="rId5" Type="http://schemas.openxmlformats.org/officeDocument/2006/relationships/oleObject" Target="../embeddings/oleObject2.bin"/><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3.xml"/><Relationship Id="rId1" Type="http://schemas.openxmlformats.org/officeDocument/2006/relationships/vmlDrawing" Target="../drawings/vmlDrawing3.vml"/><Relationship Id="rId6" Type="http://schemas.openxmlformats.org/officeDocument/2006/relationships/image" Target="../media/image4.png"/><Relationship Id="rId5" Type="http://schemas.openxmlformats.org/officeDocument/2006/relationships/oleObject" Target="../embeddings/oleObject3.bin"/><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vmlDrawing" Target="../drawings/vmlDrawing4.vml"/><Relationship Id="rId5" Type="http://schemas.openxmlformats.org/officeDocument/2006/relationships/image" Target="../media/image5.png"/><Relationship Id="rId4" Type="http://schemas.openxmlformats.org/officeDocument/2006/relationships/oleObject" Target="../embeddings/oleObject4.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3.xml"/><Relationship Id="rId1" Type="http://schemas.openxmlformats.org/officeDocument/2006/relationships/vmlDrawing" Target="../drawings/vmlDrawing5.vml"/><Relationship Id="rId6" Type="http://schemas.openxmlformats.org/officeDocument/2006/relationships/image" Target="../media/image6.png"/><Relationship Id="rId5" Type="http://schemas.openxmlformats.org/officeDocument/2006/relationships/oleObject" Target="../embeddings/oleObject5.bin"/><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1"/>
          <p:cNvSpPr>
            <a:spLocks noChangeArrowheads="1"/>
          </p:cNvSpPr>
          <p:nvPr/>
        </p:nvSpPr>
        <p:spPr bwMode="auto">
          <a:xfrm>
            <a:off x="1981201" y="533401"/>
            <a:ext cx="7770813"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1639" tIns="42452" rIns="81639" bIns="42452" anchor="ctr"/>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5000"/>
              </a:lnSpc>
              <a:spcBef>
                <a:spcPct val="0"/>
              </a:spcBef>
              <a:buFontTx/>
              <a:buNone/>
            </a:pPr>
            <a:r>
              <a:rPr lang="en-GB" sz="4000">
                <a:solidFill>
                  <a:srgbClr val="000000"/>
                </a:solidFill>
                <a:latin typeface="Times New Roman" panose="02020603050405020304" pitchFamily="18" charset="0"/>
              </a:rPr>
              <a:t>CS574 Lecture 1: Introduction</a:t>
            </a:r>
          </a:p>
        </p:txBody>
      </p:sp>
      <p:sp>
        <p:nvSpPr>
          <p:cNvPr id="4099" name="Rectangle 2"/>
          <p:cNvSpPr>
            <a:spLocks noChangeArrowheads="1"/>
          </p:cNvSpPr>
          <p:nvPr/>
        </p:nvSpPr>
        <p:spPr bwMode="auto">
          <a:xfrm>
            <a:off x="1524000" y="3133725"/>
            <a:ext cx="9144000"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82945" tIns="41473" rIns="82945" bIns="41473"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sp>
        <p:nvSpPr>
          <p:cNvPr id="4100"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pic>
        <p:nvPicPr>
          <p:cNvPr id="4101"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4401" y="6267450"/>
            <a:ext cx="3275013"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4102" name="Rectangle 5"/>
          <p:cNvSpPr>
            <a:spLocks noChangeArrowheads="1"/>
          </p:cNvSpPr>
          <p:nvPr/>
        </p:nvSpPr>
        <p:spPr bwMode="auto">
          <a:xfrm>
            <a:off x="1524000" y="1447800"/>
            <a:ext cx="914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marL="307975" indent="-307975">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669925" indent="-255588">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a:lnSpc>
                <a:spcPct val="95000"/>
              </a:lnSpc>
              <a:spcBef>
                <a:spcPts val="550"/>
              </a:spcBef>
              <a:buFont typeface="Times New Roman" panose="02020603050405020304" pitchFamily="18" charset="0"/>
              <a:buChar char="•"/>
            </a:pPr>
            <a:r>
              <a:rPr lang="en-GB" sz="2200">
                <a:solidFill>
                  <a:srgbClr val="000000"/>
                </a:solidFill>
                <a:latin typeface="Times New Roman" panose="02020603050405020304" pitchFamily="18" charset="0"/>
              </a:rPr>
              <a:t>In this course you will learn how to use object-oriented analysis &amp; design techniques to:</a:t>
            </a:r>
          </a:p>
          <a:p>
            <a:pPr lvl="1">
              <a:lnSpc>
                <a:spcPct val="95000"/>
              </a:lnSpc>
              <a:spcBef>
                <a:spcPts val="550"/>
              </a:spcBef>
              <a:buFont typeface="Times New Roman" panose="02020603050405020304" pitchFamily="18" charset="0"/>
              <a:buChar char="•"/>
            </a:pPr>
            <a:r>
              <a:rPr lang="en-GB" sz="2200">
                <a:solidFill>
                  <a:srgbClr val="000000"/>
                </a:solidFill>
                <a:latin typeface="Times New Roman" panose="02020603050405020304" pitchFamily="18" charset="0"/>
              </a:rPr>
              <a:t>Interact with a client to determine the requirements for a new software application or system that is to be developed for him/her</a:t>
            </a:r>
          </a:p>
          <a:p>
            <a:pPr lvl="1">
              <a:lnSpc>
                <a:spcPct val="95000"/>
              </a:lnSpc>
              <a:spcBef>
                <a:spcPts val="550"/>
              </a:spcBef>
              <a:buFont typeface="Times New Roman" panose="02020603050405020304" pitchFamily="18" charset="0"/>
              <a:buChar char="•"/>
            </a:pPr>
            <a:r>
              <a:rPr lang="en-GB" sz="2200">
                <a:solidFill>
                  <a:srgbClr val="000000"/>
                </a:solidFill>
                <a:latin typeface="Times New Roman" panose="02020603050405020304" pitchFamily="18" charset="0"/>
              </a:rPr>
              <a:t>and eventually end up with an object-oriented design for that application/system, a design that you, or someone else, can then code, test, install, maintain, and enhance. (We won’t be talking (much) about anything past design here.)</a:t>
            </a:r>
            <a:r>
              <a:rPr lang="ar-SA" sz="2200">
                <a:solidFill>
                  <a:srgbClr val="000000"/>
                </a:solidFill>
                <a:latin typeface="Times New Roman" panose="02020603050405020304" pitchFamily="18" charset="0"/>
              </a:rPr>
              <a:t>‏</a:t>
            </a:r>
            <a:endParaRPr lang="en-GB" sz="2200">
              <a:solidFill>
                <a:srgbClr val="000000"/>
              </a:solidFill>
              <a:latin typeface="Times New Roman" panose="02020603050405020304" pitchFamily="18" charset="0"/>
            </a:endParaRPr>
          </a:p>
          <a:p>
            <a:pPr>
              <a:lnSpc>
                <a:spcPct val="95000"/>
              </a:lnSpc>
              <a:spcBef>
                <a:spcPts val="550"/>
              </a:spcBef>
              <a:buFont typeface="Times New Roman" panose="02020603050405020304" pitchFamily="18" charset="0"/>
              <a:buChar char="•"/>
            </a:pPr>
            <a:r>
              <a:rPr lang="en-GB" sz="2200">
                <a:solidFill>
                  <a:srgbClr val="000000"/>
                </a:solidFill>
                <a:latin typeface="Times New Roman" panose="02020603050405020304" pitchFamily="18" charset="0"/>
              </a:rPr>
              <a:t>The only background assumed is: (i) that you have some experience programming in any one of the object-oriented languages, e.g., Java, C++, C#; i.e., that you have a basic idea of what object orientation is all about.</a:t>
            </a:r>
          </a:p>
        </p:txBody>
      </p:sp>
      <p:sp>
        <p:nvSpPr>
          <p:cNvPr id="4103" name="Rectangle 6"/>
          <p:cNvSpPr>
            <a:spLocks noChangeArrowheads="1"/>
          </p:cNvSpPr>
          <p:nvPr/>
        </p:nvSpPr>
        <p:spPr bwMode="auto">
          <a:xfrm>
            <a:off x="3371851" y="3062289"/>
            <a:ext cx="349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4104" name="Rectangle 7"/>
          <p:cNvSpPr>
            <a:spLocks noChangeArrowheads="1"/>
          </p:cNvSpPr>
          <p:nvPr/>
        </p:nvSpPr>
        <p:spPr bwMode="auto">
          <a:xfrm>
            <a:off x="4240214" y="3062289"/>
            <a:ext cx="349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4105" name="Rectangle 8"/>
          <p:cNvSpPr>
            <a:spLocks noChangeArrowheads="1"/>
          </p:cNvSpPr>
          <p:nvPr/>
        </p:nvSpPr>
        <p:spPr bwMode="auto">
          <a:xfrm>
            <a:off x="5757864" y="3475039"/>
            <a:ext cx="349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4106" name="Rectangle 9"/>
          <p:cNvSpPr>
            <a:spLocks noChangeArrowheads="1"/>
          </p:cNvSpPr>
          <p:nvPr/>
        </p:nvSpPr>
        <p:spPr bwMode="auto">
          <a:xfrm>
            <a:off x="3863976" y="3613150"/>
            <a:ext cx="34925" cy="16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4107" name="Text Box 10"/>
          <p:cNvSpPr txBox="1">
            <a:spLocks noChangeArrowheads="1"/>
          </p:cNvSpPr>
          <p:nvPr/>
        </p:nvSpPr>
        <p:spPr bwMode="auto">
          <a:xfrm>
            <a:off x="8747125" y="17938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82945" tIns="41473" rIns="82945" bIns="41473"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spTree>
    <p:extLst>
      <p:ext uri="{BB962C8B-B14F-4D97-AF65-F5344CB8AC3E}">
        <p14:creationId xmlns:p14="http://schemas.microsoft.com/office/powerpoint/2010/main" val="1673252063"/>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4"/>
          <p:cNvSpPr>
            <a:spLocks noChangeArrowheads="1"/>
          </p:cNvSpPr>
          <p:nvPr/>
        </p:nvSpPr>
        <p:spPr bwMode="auto">
          <a:xfrm>
            <a:off x="1981200" y="3810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Naming Links</a:t>
            </a:r>
          </a:p>
        </p:txBody>
      </p:sp>
      <p:sp>
        <p:nvSpPr>
          <p:cNvPr id="22531" name="Rectangle 5"/>
          <p:cNvSpPr>
            <a:spLocks noChangeArrowheads="1"/>
          </p:cNvSpPr>
          <p:nvPr/>
        </p:nvSpPr>
        <p:spPr bwMode="auto">
          <a:xfrm>
            <a:off x="5476875" y="3133725"/>
            <a:ext cx="9144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pic>
        <p:nvPicPr>
          <p:cNvPr id="22532"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6267450"/>
            <a:ext cx="32766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3" name="Rectangle 8"/>
          <p:cNvSpPr>
            <a:spLocks noChangeArrowheads="1"/>
          </p:cNvSpPr>
          <p:nvPr/>
        </p:nvSpPr>
        <p:spPr bwMode="auto">
          <a:xfrm>
            <a:off x="337185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22534" name="Rectangle 9"/>
          <p:cNvSpPr>
            <a:spLocks noChangeArrowheads="1"/>
          </p:cNvSpPr>
          <p:nvPr/>
        </p:nvSpPr>
        <p:spPr bwMode="auto">
          <a:xfrm>
            <a:off x="420370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22535" name="Rectangle 10"/>
          <p:cNvSpPr>
            <a:spLocks noChangeArrowheads="1"/>
          </p:cNvSpPr>
          <p:nvPr/>
        </p:nvSpPr>
        <p:spPr bwMode="auto">
          <a:xfrm>
            <a:off x="5721350" y="347503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22536" name="Rectangle 11"/>
          <p:cNvSpPr>
            <a:spLocks noChangeArrowheads="1"/>
          </p:cNvSpPr>
          <p:nvPr/>
        </p:nvSpPr>
        <p:spPr bwMode="auto">
          <a:xfrm>
            <a:off x="3827463" y="3613150"/>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22537" name="Text Box 12"/>
          <p:cNvSpPr txBox="1">
            <a:spLocks noChangeArrowheads="1"/>
          </p:cNvSpPr>
          <p:nvPr/>
        </p:nvSpPr>
        <p:spPr bwMode="auto">
          <a:xfrm>
            <a:off x="8747125" y="17938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2400">
              <a:latin typeface="Times New Roman" panose="02020603050405020304" pitchFamily="18" charset="0"/>
            </a:endParaRPr>
          </a:p>
        </p:txBody>
      </p:sp>
      <p:sp>
        <p:nvSpPr>
          <p:cNvPr id="22538" name="Rectangle 13"/>
          <p:cNvSpPr>
            <a:spLocks noChangeArrowheads="1"/>
          </p:cNvSpPr>
          <p:nvPr/>
        </p:nvSpPr>
        <p:spPr bwMode="auto">
          <a:xfrm>
            <a:off x="1524000" y="1905000"/>
            <a:ext cx="914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22539" name="Rectangle 14"/>
          <p:cNvSpPr>
            <a:spLocks noChangeArrowheads="1"/>
          </p:cNvSpPr>
          <p:nvPr/>
        </p:nvSpPr>
        <p:spPr bwMode="auto">
          <a:xfrm>
            <a:off x="1676400" y="2057400"/>
            <a:ext cx="91440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22540" name="Rectangle 15"/>
          <p:cNvSpPr>
            <a:spLocks noChangeArrowheads="1"/>
          </p:cNvSpPr>
          <p:nvPr/>
        </p:nvSpPr>
        <p:spPr bwMode="auto">
          <a:xfrm>
            <a:off x="1524000" y="1066800"/>
            <a:ext cx="9144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For the sake of readability, especially where the context isn’t absolutely clear – e.g., the diagram might be about employment of instances of Person by instances of Company, or it might be about both ownership of stock and employment, I would put the link name, in this case “OwnsStockIn,” on every link that has to do with stock ownership.</a:t>
            </a:r>
          </a:p>
        </p:txBody>
      </p:sp>
      <p:grpSp>
        <p:nvGrpSpPr>
          <p:cNvPr id="22541" name="Group 22"/>
          <p:cNvGrpSpPr>
            <a:grpSpLocks/>
          </p:cNvGrpSpPr>
          <p:nvPr/>
        </p:nvGrpSpPr>
        <p:grpSpPr bwMode="auto">
          <a:xfrm>
            <a:off x="1828801" y="2743200"/>
            <a:ext cx="4240213" cy="3449638"/>
            <a:chOff x="336" y="1632"/>
            <a:chExt cx="2671" cy="2173"/>
          </a:xfrm>
        </p:grpSpPr>
        <p:sp>
          <p:nvSpPr>
            <p:cNvPr id="22544" name="Rectangle 23"/>
            <p:cNvSpPr>
              <a:spLocks noChangeArrowheads="1"/>
            </p:cNvSpPr>
            <p:nvPr/>
          </p:nvSpPr>
          <p:spPr bwMode="auto">
            <a:xfrm>
              <a:off x="1164" y="1929"/>
              <a:ext cx="24" cy="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22545" name="Rectangle 24"/>
            <p:cNvSpPr>
              <a:spLocks noChangeArrowheads="1"/>
            </p:cNvSpPr>
            <p:nvPr/>
          </p:nvSpPr>
          <p:spPr bwMode="auto">
            <a:xfrm>
              <a:off x="1688" y="1929"/>
              <a:ext cx="24" cy="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22546" name="Rectangle 25"/>
            <p:cNvSpPr>
              <a:spLocks noChangeArrowheads="1"/>
            </p:cNvSpPr>
            <p:nvPr/>
          </p:nvSpPr>
          <p:spPr bwMode="auto">
            <a:xfrm>
              <a:off x="2644" y="2189"/>
              <a:ext cx="24" cy="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22547" name="Rectangle 26"/>
            <p:cNvSpPr>
              <a:spLocks noChangeArrowheads="1"/>
            </p:cNvSpPr>
            <p:nvPr/>
          </p:nvSpPr>
          <p:spPr bwMode="auto">
            <a:xfrm>
              <a:off x="1451" y="2276"/>
              <a:ext cx="24" cy="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graphicFrame>
          <p:nvGraphicFramePr>
            <p:cNvPr id="22548" name="Object 27"/>
            <p:cNvGraphicFramePr>
              <a:graphicFrameLocks noChangeAspect="1"/>
            </p:cNvGraphicFramePr>
            <p:nvPr/>
          </p:nvGraphicFramePr>
          <p:xfrm>
            <a:off x="336" y="1632"/>
            <a:ext cx="2671" cy="2173"/>
          </p:xfrm>
          <a:graphic>
            <a:graphicData uri="http://schemas.openxmlformats.org/presentationml/2006/ole">
              <mc:AlternateContent xmlns:mc="http://schemas.openxmlformats.org/markup-compatibility/2006">
                <mc:Choice xmlns:v="urn:schemas-microsoft-com:vml" Requires="v">
                  <p:oleObj spid="_x0000_s6148" name="Photo Editor Photo" r:id="rId5" imgW="6039693" imgH="4915586" progId="MSPhotoEd.3">
                    <p:embed/>
                  </p:oleObj>
                </mc:Choice>
                <mc:Fallback>
                  <p:oleObj name="Photo Editor Photo" r:id="rId5" imgW="6039693" imgH="4915586" progId="MSPhotoEd.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6" y="1632"/>
                          <a:ext cx="2671" cy="2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2549" name="Text Box 28"/>
            <p:cNvSpPr txBox="1">
              <a:spLocks noChangeArrowheads="1"/>
            </p:cNvSpPr>
            <p:nvPr/>
          </p:nvSpPr>
          <p:spPr bwMode="auto">
            <a:xfrm>
              <a:off x="1248" y="1776"/>
              <a:ext cx="775"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400" i="1"/>
                <a:t>OwnsStockIn</a:t>
              </a:r>
            </a:p>
          </p:txBody>
        </p:sp>
        <p:sp>
          <p:nvSpPr>
            <p:cNvPr id="22550" name="Text Box 29"/>
            <p:cNvSpPr txBox="1">
              <a:spLocks noChangeArrowheads="1"/>
            </p:cNvSpPr>
            <p:nvPr/>
          </p:nvSpPr>
          <p:spPr bwMode="auto">
            <a:xfrm>
              <a:off x="1248" y="2160"/>
              <a:ext cx="775"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400" i="1"/>
                <a:t>OwnsStockIn</a:t>
              </a:r>
            </a:p>
          </p:txBody>
        </p:sp>
        <p:sp>
          <p:nvSpPr>
            <p:cNvPr id="22551" name="Text Box 30"/>
            <p:cNvSpPr txBox="1">
              <a:spLocks noChangeArrowheads="1"/>
            </p:cNvSpPr>
            <p:nvPr/>
          </p:nvSpPr>
          <p:spPr bwMode="auto">
            <a:xfrm>
              <a:off x="1296" y="2352"/>
              <a:ext cx="775"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400" i="1"/>
                <a:t>OwnsStockIn</a:t>
              </a:r>
            </a:p>
          </p:txBody>
        </p:sp>
        <p:sp>
          <p:nvSpPr>
            <p:cNvPr id="22552" name="Text Box 31"/>
            <p:cNvSpPr txBox="1">
              <a:spLocks noChangeArrowheads="1"/>
            </p:cNvSpPr>
            <p:nvPr/>
          </p:nvSpPr>
          <p:spPr bwMode="auto">
            <a:xfrm>
              <a:off x="1344" y="2640"/>
              <a:ext cx="775"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400" i="1"/>
                <a:t>OwnsStockIn</a:t>
              </a:r>
            </a:p>
          </p:txBody>
        </p:sp>
        <p:sp>
          <p:nvSpPr>
            <p:cNvPr id="22553" name="Text Box 32"/>
            <p:cNvSpPr txBox="1">
              <a:spLocks noChangeArrowheads="1"/>
            </p:cNvSpPr>
            <p:nvPr/>
          </p:nvSpPr>
          <p:spPr bwMode="auto">
            <a:xfrm>
              <a:off x="1248" y="2976"/>
              <a:ext cx="775"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400" i="1"/>
                <a:t>OwnsStockIn</a:t>
              </a:r>
            </a:p>
          </p:txBody>
        </p:sp>
      </p:grpSp>
      <p:sp>
        <p:nvSpPr>
          <p:cNvPr id="22542"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22543"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26449999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6"/>
          <p:cNvSpPr>
            <a:spLocks noChangeArrowheads="1"/>
          </p:cNvSpPr>
          <p:nvPr/>
        </p:nvSpPr>
        <p:spPr bwMode="auto">
          <a:xfrm>
            <a:off x="1981200" y="5334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Multiplicity: 1-to-1</a:t>
            </a:r>
          </a:p>
        </p:txBody>
      </p:sp>
      <p:graphicFrame>
        <p:nvGraphicFramePr>
          <p:cNvPr id="24579" name="Object 12"/>
          <p:cNvGraphicFramePr>
            <a:graphicFrameLocks noGrp="1" noChangeAspect="1"/>
          </p:cNvGraphicFramePr>
          <p:nvPr>
            <p:ph sz="half" idx="1"/>
          </p:nvPr>
        </p:nvGraphicFramePr>
        <p:xfrm>
          <a:off x="3581400" y="1828800"/>
          <a:ext cx="4038600" cy="908050"/>
        </p:xfrm>
        <a:graphic>
          <a:graphicData uri="http://schemas.openxmlformats.org/presentationml/2006/ole">
            <mc:AlternateContent xmlns:mc="http://schemas.openxmlformats.org/markup-compatibility/2006">
              <mc:Choice xmlns:v="urn:schemas-microsoft-com:vml" Requires="v">
                <p:oleObj spid="_x0000_s7174" name="Photo Editor Photo" r:id="rId4" imgW="5590476" imgH="1257476" progId="MSPhotoEd.3">
                  <p:embed/>
                </p:oleObj>
              </mc:Choice>
              <mc:Fallback>
                <p:oleObj name="Photo Editor Photo" r:id="rId4" imgW="5590476" imgH="1257476" progId="MSPhotoEd.3">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81400" y="1828800"/>
                        <a:ext cx="4038600" cy="908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24580" name="Picture 1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24400" y="6267450"/>
            <a:ext cx="32766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81" name="Rectangle 16"/>
          <p:cNvSpPr>
            <a:spLocks noChangeArrowheads="1"/>
          </p:cNvSpPr>
          <p:nvPr/>
        </p:nvSpPr>
        <p:spPr bwMode="auto">
          <a:xfrm>
            <a:off x="1524000" y="1219200"/>
            <a:ext cx="9144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The two 1’s in the following class diagram introduce the notion of “multiplicity:”</a:t>
            </a:r>
          </a:p>
        </p:txBody>
      </p:sp>
      <p:sp>
        <p:nvSpPr>
          <p:cNvPr id="24582" name="Rectangle 17"/>
          <p:cNvSpPr>
            <a:spLocks noChangeArrowheads="1"/>
          </p:cNvSpPr>
          <p:nvPr/>
        </p:nvSpPr>
        <p:spPr bwMode="auto">
          <a:xfrm>
            <a:off x="1524000" y="2819400"/>
            <a:ext cx="9144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The sentence “A country has capital a capital city” makes no sense in English.</a:t>
            </a:r>
          </a:p>
          <a:p>
            <a:pPr eaLnBrk="1" hangingPunct="1"/>
            <a:r>
              <a:rPr lang="en-US" sz="2000">
                <a:latin typeface="Times New Roman" panose="02020603050405020304" pitchFamily="18" charset="0"/>
              </a:rPr>
              <a:t>But the sentence “A country has as its capital a capital city” does make sense, so I would rather write the diagram as follows:</a:t>
            </a:r>
          </a:p>
        </p:txBody>
      </p:sp>
      <p:graphicFrame>
        <p:nvGraphicFramePr>
          <p:cNvPr id="24583" name="Object 18"/>
          <p:cNvGraphicFramePr>
            <a:graphicFrameLocks noGrp="1" noChangeAspect="1"/>
          </p:cNvGraphicFramePr>
          <p:nvPr>
            <p:ph sz="half" idx="2"/>
          </p:nvPr>
        </p:nvGraphicFramePr>
        <p:xfrm>
          <a:off x="1905000" y="4267200"/>
          <a:ext cx="8229600" cy="1627188"/>
        </p:xfrm>
        <a:graphic>
          <a:graphicData uri="http://schemas.openxmlformats.org/presentationml/2006/ole">
            <mc:AlternateContent xmlns:mc="http://schemas.openxmlformats.org/markup-compatibility/2006">
              <mc:Choice xmlns:v="urn:schemas-microsoft-com:vml" Requires="v">
                <p:oleObj spid="_x0000_s7175" name="Photo Editor Photo" r:id="rId7" imgW="5590476" imgH="1257476" progId="MSPhotoEd.3">
                  <p:embed/>
                </p:oleObj>
              </mc:Choice>
              <mc:Fallback>
                <p:oleObj name="Photo Editor Photo" r:id="rId7" imgW="5590476" imgH="1257476" progId="MSPhotoEd.3">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05000" y="4267200"/>
                        <a:ext cx="8229600" cy="162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4584" name="Text Box 21"/>
          <p:cNvSpPr txBox="1">
            <a:spLocks noChangeArrowheads="1"/>
          </p:cNvSpPr>
          <p:nvPr/>
        </p:nvSpPr>
        <p:spPr bwMode="auto">
          <a:xfrm>
            <a:off x="4953000" y="1828801"/>
            <a:ext cx="1301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i="1"/>
              <a:t>HasCapital</a:t>
            </a:r>
          </a:p>
        </p:txBody>
      </p:sp>
      <p:sp>
        <p:nvSpPr>
          <p:cNvPr id="24585" name="Text Box 22"/>
          <p:cNvSpPr txBox="1">
            <a:spLocks noChangeArrowheads="1"/>
          </p:cNvSpPr>
          <p:nvPr/>
        </p:nvSpPr>
        <p:spPr bwMode="auto">
          <a:xfrm>
            <a:off x="5105400" y="4419601"/>
            <a:ext cx="1809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i="1"/>
              <a:t>HasAsItsCapital</a:t>
            </a:r>
          </a:p>
        </p:txBody>
      </p:sp>
      <p:sp>
        <p:nvSpPr>
          <p:cNvPr id="24586"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24587"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1343767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4"/>
          <p:cNvSpPr>
            <a:spLocks noChangeArrowheads="1"/>
          </p:cNvSpPr>
          <p:nvPr/>
        </p:nvSpPr>
        <p:spPr bwMode="auto">
          <a:xfrm>
            <a:off x="1981200" y="5334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Multiplicity: 1-to-1 (cont.)</a:t>
            </a:r>
          </a:p>
        </p:txBody>
      </p:sp>
      <p:pic>
        <p:nvPicPr>
          <p:cNvPr id="26627"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6267450"/>
            <a:ext cx="32766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6628" name="Group 21"/>
          <p:cNvGrpSpPr>
            <a:grpSpLocks/>
          </p:cNvGrpSpPr>
          <p:nvPr/>
        </p:nvGrpSpPr>
        <p:grpSpPr bwMode="auto">
          <a:xfrm>
            <a:off x="1371600" y="1828800"/>
            <a:ext cx="9296400" cy="3505200"/>
            <a:chOff x="0" y="768"/>
            <a:chExt cx="5856" cy="2208"/>
          </a:xfrm>
        </p:grpSpPr>
        <p:sp>
          <p:nvSpPr>
            <p:cNvPr id="26631" name="Rectangle 8"/>
            <p:cNvSpPr>
              <a:spLocks noChangeArrowheads="1"/>
            </p:cNvSpPr>
            <p:nvPr/>
          </p:nvSpPr>
          <p:spPr bwMode="auto">
            <a:xfrm>
              <a:off x="0" y="768"/>
              <a:ext cx="576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We haven’t yet, however, discussed what “multiplicity” means or what the two 1’s have to do with multiplicity in this diagram </a:t>
              </a:r>
            </a:p>
          </p:txBody>
        </p:sp>
        <p:graphicFrame>
          <p:nvGraphicFramePr>
            <p:cNvPr id="26632" name="Object 10"/>
            <p:cNvGraphicFramePr>
              <a:graphicFrameLocks noChangeAspect="1"/>
            </p:cNvGraphicFramePr>
            <p:nvPr/>
          </p:nvGraphicFramePr>
          <p:xfrm>
            <a:off x="144" y="1248"/>
            <a:ext cx="5184" cy="1025"/>
          </p:xfrm>
          <a:graphic>
            <a:graphicData uri="http://schemas.openxmlformats.org/presentationml/2006/ole">
              <mc:AlternateContent xmlns:mc="http://schemas.openxmlformats.org/markup-compatibility/2006">
                <mc:Choice xmlns:v="urn:schemas-microsoft-com:vml" Requires="v">
                  <p:oleObj spid="_x0000_s8196" name="Photo Editor Photo" r:id="rId5" imgW="5590476" imgH="1257476" progId="MSPhotoEd.3">
                    <p:embed/>
                  </p:oleObj>
                </mc:Choice>
                <mc:Fallback>
                  <p:oleObj name="Photo Editor Photo" r:id="rId5" imgW="5590476" imgH="1257476" progId="MSPhotoEd.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4" y="1248"/>
                          <a:ext cx="5184" cy="1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6633" name="Text Box 12"/>
            <p:cNvSpPr txBox="1">
              <a:spLocks noChangeArrowheads="1"/>
            </p:cNvSpPr>
            <p:nvPr/>
          </p:nvSpPr>
          <p:spPr bwMode="auto">
            <a:xfrm>
              <a:off x="2160" y="1344"/>
              <a:ext cx="11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i="1"/>
                <a:t>HasAsItsCapital</a:t>
              </a:r>
            </a:p>
          </p:txBody>
        </p:sp>
        <p:sp>
          <p:nvSpPr>
            <p:cNvPr id="26634" name="Line 16"/>
            <p:cNvSpPr>
              <a:spLocks noChangeShapeType="1"/>
            </p:cNvSpPr>
            <p:nvPr/>
          </p:nvSpPr>
          <p:spPr bwMode="auto">
            <a:xfrm flipH="1" flipV="1">
              <a:off x="3408" y="1824"/>
              <a:ext cx="816" cy="768"/>
            </a:xfrm>
            <a:prstGeom prst="line">
              <a:avLst/>
            </a:prstGeom>
            <a:noFill/>
            <a:ln w="28575">
              <a:solidFill>
                <a:srgbClr val="3333CC"/>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6635" name="Line 18"/>
            <p:cNvSpPr>
              <a:spLocks noChangeShapeType="1"/>
            </p:cNvSpPr>
            <p:nvPr/>
          </p:nvSpPr>
          <p:spPr bwMode="auto">
            <a:xfrm flipH="1" flipV="1">
              <a:off x="2112" y="1824"/>
              <a:ext cx="1344" cy="960"/>
            </a:xfrm>
            <a:prstGeom prst="line">
              <a:avLst/>
            </a:prstGeom>
            <a:noFill/>
            <a:ln w="28575">
              <a:solidFill>
                <a:srgbClr val="3333CC"/>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6636" name="Rectangle 19"/>
            <p:cNvSpPr>
              <a:spLocks noChangeArrowheads="1"/>
            </p:cNvSpPr>
            <p:nvPr/>
          </p:nvSpPr>
          <p:spPr bwMode="auto">
            <a:xfrm>
              <a:off x="96" y="2496"/>
              <a:ext cx="5760"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The two 1’s mean that “A country has as Its capital exactly 1 capital city,” and that </a:t>
              </a:r>
            </a:p>
            <a:p>
              <a:pPr eaLnBrk="1" hangingPunct="1">
                <a:buFontTx/>
                <a:buNone/>
              </a:pPr>
              <a:r>
                <a:rPr lang="en-US" sz="2000">
                  <a:latin typeface="Times New Roman" panose="02020603050405020304" pitchFamily="18" charset="0"/>
                </a:rPr>
                <a:t>“a capital city is had as its capital city by exactly 1 country.” (Note that, unless specified otherwise, an association is intended to be read from left to right; if we have to read it from right to left, we simply use the </a:t>
              </a:r>
              <a:r>
                <a:rPr lang="en-US" sz="2000" i="1">
                  <a:latin typeface="Times New Roman" panose="02020603050405020304" pitchFamily="18" charset="0"/>
                </a:rPr>
                <a:t>passive</a:t>
              </a:r>
              <a:r>
                <a:rPr lang="en-US" sz="2000">
                  <a:latin typeface="Times New Roman" panose="02020603050405020304" pitchFamily="18" charset="0"/>
                </a:rPr>
                <a:t> voice, e.g., “</a:t>
              </a:r>
              <a:r>
                <a:rPr lang="en-US" sz="2000" i="1">
                  <a:latin typeface="Times New Roman" panose="02020603050405020304" pitchFamily="18" charset="0"/>
                </a:rPr>
                <a:t>is had</a:t>
              </a:r>
              <a:r>
                <a:rPr lang="en-US" sz="2000">
                  <a:latin typeface="Times New Roman" panose="02020603050405020304" pitchFamily="18" charset="0"/>
                </a:rPr>
                <a:t> as its capital city </a:t>
              </a:r>
              <a:r>
                <a:rPr lang="en-US" sz="2000" i="1">
                  <a:latin typeface="Times New Roman" panose="02020603050405020304" pitchFamily="18" charset="0"/>
                </a:rPr>
                <a:t>by</a:t>
              </a:r>
              <a:r>
                <a:rPr lang="en-US" sz="2000">
                  <a:latin typeface="Times New Roman" panose="02020603050405020304" pitchFamily="18" charset="0"/>
                </a:rPr>
                <a:t>.”)</a:t>
              </a:r>
            </a:p>
            <a:p>
              <a:pPr eaLnBrk="1" hangingPunct="1">
                <a:buFontTx/>
                <a:buNone/>
              </a:pPr>
              <a:endParaRPr lang="en-US" sz="2000">
                <a:latin typeface="Times New Roman" panose="02020603050405020304" pitchFamily="18" charset="0"/>
              </a:endParaRPr>
            </a:p>
          </p:txBody>
        </p:sp>
      </p:grpSp>
      <p:sp>
        <p:nvSpPr>
          <p:cNvPr id="26629"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26630"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5082054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4"/>
          <p:cNvSpPr>
            <a:spLocks noChangeArrowheads="1"/>
          </p:cNvSpPr>
          <p:nvPr/>
        </p:nvSpPr>
        <p:spPr bwMode="auto">
          <a:xfrm>
            <a:off x="1981200" y="5334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Multiplicity: 1-to-(0 or1)</a:t>
            </a:r>
          </a:p>
        </p:txBody>
      </p:sp>
      <p:pic>
        <p:nvPicPr>
          <p:cNvPr id="28675"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6267450"/>
            <a:ext cx="32766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6" name="Rectangle 7"/>
          <p:cNvSpPr>
            <a:spLocks noChangeArrowheads="1"/>
          </p:cNvSpPr>
          <p:nvPr/>
        </p:nvSpPr>
        <p:spPr bwMode="auto">
          <a:xfrm>
            <a:off x="1524000" y="1219200"/>
            <a:ext cx="9144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If we wanted to say that a country needn’t have a capital city, but that if it has  capital city, then it can have at most one capital city, we would draw the diagram as: </a:t>
            </a:r>
          </a:p>
        </p:txBody>
      </p:sp>
      <p:sp>
        <p:nvSpPr>
          <p:cNvPr id="28677" name="Rectangle 13"/>
          <p:cNvSpPr>
            <a:spLocks noChangeArrowheads="1"/>
          </p:cNvSpPr>
          <p:nvPr/>
        </p:nvSpPr>
        <p:spPr bwMode="auto">
          <a:xfrm>
            <a:off x="1676400" y="3962400"/>
            <a:ext cx="9144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That is, 0..1 means “zero or one.”</a:t>
            </a:r>
          </a:p>
          <a:p>
            <a:pPr eaLnBrk="1" hangingPunct="1"/>
            <a:r>
              <a:rPr lang="en-US" sz="2000">
                <a:latin typeface="Times New Roman" panose="02020603050405020304" pitchFamily="18" charset="0"/>
              </a:rPr>
              <a:t>In other situations, i.e., ones not having to do with countries and their capital cities, we might want to say that instances of some class, C1, can be associated with between zero and, say, three instances of some other class, C2; in this case we would use the multiplicity notation “0..3.” In other circumstances we might use notation such as “1..3” or “2..6,” etc.</a:t>
            </a:r>
          </a:p>
          <a:p>
            <a:pPr eaLnBrk="1" hangingPunct="1"/>
            <a:endParaRPr lang="en-US" sz="2000">
              <a:latin typeface="Times New Roman" panose="02020603050405020304" pitchFamily="18" charset="0"/>
            </a:endParaRPr>
          </a:p>
          <a:p>
            <a:pPr eaLnBrk="1" hangingPunct="1"/>
            <a:endParaRPr lang="en-US" sz="2000">
              <a:latin typeface="Times New Roman" panose="02020603050405020304" pitchFamily="18" charset="0"/>
            </a:endParaRPr>
          </a:p>
          <a:p>
            <a:pPr eaLnBrk="1" hangingPunct="1">
              <a:buFontTx/>
              <a:buNone/>
            </a:pPr>
            <a:endParaRPr lang="en-US" sz="2000">
              <a:latin typeface="Times New Roman" panose="02020603050405020304" pitchFamily="18" charset="0"/>
            </a:endParaRPr>
          </a:p>
        </p:txBody>
      </p:sp>
      <p:graphicFrame>
        <p:nvGraphicFramePr>
          <p:cNvPr id="28678" name="Object 14"/>
          <p:cNvGraphicFramePr>
            <a:graphicFrameLocks noGrp="1" noChangeAspect="1"/>
          </p:cNvGraphicFramePr>
          <p:nvPr>
            <p:ph/>
          </p:nvPr>
        </p:nvGraphicFramePr>
        <p:xfrm>
          <a:off x="1828800" y="2209800"/>
          <a:ext cx="8534400" cy="1123950"/>
        </p:xfrm>
        <a:graphic>
          <a:graphicData uri="http://schemas.openxmlformats.org/presentationml/2006/ole">
            <mc:AlternateContent xmlns:mc="http://schemas.openxmlformats.org/markup-compatibility/2006">
              <mc:Choice xmlns:v="urn:schemas-microsoft-com:vml" Requires="v">
                <p:oleObj spid="_x0000_s9220" name="Photo Editor Photo" r:id="rId5" imgW="5495238" imgH="1123810" progId="MSPhotoEd.3">
                  <p:embed/>
                </p:oleObj>
              </mc:Choice>
              <mc:Fallback>
                <p:oleObj name="Photo Editor Photo" r:id="rId5" imgW="5495238" imgH="1123810" progId="MSPhotoEd.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28800" y="2209800"/>
                        <a:ext cx="8534400" cy="1123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8679" name="Text Box 19"/>
          <p:cNvSpPr txBox="1">
            <a:spLocks noChangeArrowheads="1"/>
          </p:cNvSpPr>
          <p:nvPr/>
        </p:nvSpPr>
        <p:spPr bwMode="auto">
          <a:xfrm>
            <a:off x="5029200" y="2209801"/>
            <a:ext cx="1809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i="1"/>
              <a:t>HasAsItsCapital</a:t>
            </a:r>
          </a:p>
        </p:txBody>
      </p:sp>
      <p:sp>
        <p:nvSpPr>
          <p:cNvPr id="28680" name="Text Box 20"/>
          <p:cNvSpPr txBox="1">
            <a:spLocks noChangeArrowheads="1"/>
          </p:cNvSpPr>
          <p:nvPr/>
        </p:nvSpPr>
        <p:spPr bwMode="auto">
          <a:xfrm>
            <a:off x="6858000" y="2667001"/>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a:t>0..1</a:t>
            </a:r>
          </a:p>
        </p:txBody>
      </p:sp>
      <p:sp>
        <p:nvSpPr>
          <p:cNvPr id="28681" name="Text Box 21"/>
          <p:cNvSpPr txBox="1">
            <a:spLocks noChangeArrowheads="1"/>
          </p:cNvSpPr>
          <p:nvPr/>
        </p:nvSpPr>
        <p:spPr bwMode="auto">
          <a:xfrm>
            <a:off x="4724400" y="2667001"/>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a:t>1</a:t>
            </a:r>
          </a:p>
        </p:txBody>
      </p:sp>
      <p:sp>
        <p:nvSpPr>
          <p:cNvPr id="28682" name="Line 22"/>
          <p:cNvSpPr>
            <a:spLocks noChangeShapeType="1"/>
          </p:cNvSpPr>
          <p:nvPr/>
        </p:nvSpPr>
        <p:spPr bwMode="auto">
          <a:xfrm flipV="1">
            <a:off x="3124200" y="2971800"/>
            <a:ext cx="3886200" cy="1066800"/>
          </a:xfrm>
          <a:prstGeom prst="line">
            <a:avLst/>
          </a:prstGeom>
          <a:noFill/>
          <a:ln w="28575">
            <a:solidFill>
              <a:srgbClr val="3333CC"/>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8683"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28684"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17689580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4"/>
          <p:cNvSpPr>
            <a:spLocks noChangeArrowheads="1"/>
          </p:cNvSpPr>
          <p:nvPr/>
        </p:nvSpPr>
        <p:spPr bwMode="auto">
          <a:xfrm>
            <a:off x="1981200" y="5334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Multiplicity: (0 or 1)-to-1</a:t>
            </a:r>
          </a:p>
        </p:txBody>
      </p:sp>
      <p:pic>
        <p:nvPicPr>
          <p:cNvPr id="30723"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6267450"/>
            <a:ext cx="32766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4" name="Rectangle 7"/>
          <p:cNvSpPr>
            <a:spLocks noChangeArrowheads="1"/>
          </p:cNvSpPr>
          <p:nvPr/>
        </p:nvSpPr>
        <p:spPr bwMode="auto">
          <a:xfrm>
            <a:off x="1524000" y="1295400"/>
            <a:ext cx="9144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On the other hand, if our application involved cities in general, rather than just capital cities – much more likely – then the diagram would likely be as follows: </a:t>
            </a:r>
          </a:p>
        </p:txBody>
      </p:sp>
      <p:sp>
        <p:nvSpPr>
          <p:cNvPr id="30725" name="Rectangle 13"/>
          <p:cNvSpPr>
            <a:spLocks noChangeArrowheads="1"/>
          </p:cNvSpPr>
          <p:nvPr/>
        </p:nvSpPr>
        <p:spPr bwMode="auto">
          <a:xfrm>
            <a:off x="1524000" y="3352800"/>
            <a:ext cx="9144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which would be read as</a:t>
            </a:r>
          </a:p>
          <a:p>
            <a:pPr lvl="1" eaLnBrk="1" hangingPunct="1">
              <a:buFontTx/>
              <a:buChar char="•"/>
            </a:pPr>
            <a:r>
              <a:rPr lang="en-US" sz="2000">
                <a:latin typeface="Times New Roman" panose="02020603050405020304" pitchFamily="18" charset="0"/>
              </a:rPr>
              <a:t>A country has as its capital exactly one city</a:t>
            </a:r>
          </a:p>
          <a:p>
            <a:pPr lvl="1" eaLnBrk="1" hangingPunct="1">
              <a:buFontTx/>
              <a:buChar char="•"/>
            </a:pPr>
            <a:r>
              <a:rPr lang="en-US" sz="2000">
                <a:latin typeface="Times New Roman" panose="02020603050405020304" pitchFamily="18" charset="0"/>
              </a:rPr>
              <a:t>and a city is had as its capital by zero or one countries = a city is the capital of zero or one countries = a city is the capital of at most one country.</a:t>
            </a:r>
          </a:p>
        </p:txBody>
      </p:sp>
      <p:graphicFrame>
        <p:nvGraphicFramePr>
          <p:cNvPr id="30726" name="Object 15"/>
          <p:cNvGraphicFramePr>
            <a:graphicFrameLocks noGrp="1" noChangeAspect="1"/>
          </p:cNvGraphicFramePr>
          <p:nvPr>
            <p:ph type="title"/>
          </p:nvPr>
        </p:nvGraphicFramePr>
        <p:xfrm>
          <a:off x="1905000" y="2133600"/>
          <a:ext cx="8763000" cy="1143000"/>
        </p:xfrm>
        <a:graphic>
          <a:graphicData uri="http://schemas.openxmlformats.org/presentationml/2006/ole">
            <mc:AlternateContent xmlns:mc="http://schemas.openxmlformats.org/markup-compatibility/2006">
              <mc:Choice xmlns:v="urn:schemas-microsoft-com:vml" Requires="v">
                <p:oleObj spid="_x0000_s10244" name="Photo Editor Photo" r:id="rId5" imgW="5495238" imgH="1123810" progId="MSPhotoEd.3">
                  <p:embed/>
                </p:oleObj>
              </mc:Choice>
              <mc:Fallback>
                <p:oleObj name="Photo Editor Photo" r:id="rId5" imgW="5495238" imgH="1123810" progId="MSPhotoEd.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05000" y="2133600"/>
                        <a:ext cx="8763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0727" name="Text Box 11"/>
          <p:cNvSpPr txBox="1">
            <a:spLocks noChangeArrowheads="1"/>
          </p:cNvSpPr>
          <p:nvPr/>
        </p:nvSpPr>
        <p:spPr bwMode="auto">
          <a:xfrm>
            <a:off x="2743201" y="2286000"/>
            <a:ext cx="99257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a:t>Country</a:t>
            </a:r>
          </a:p>
        </p:txBody>
      </p:sp>
      <p:sp>
        <p:nvSpPr>
          <p:cNvPr id="30728" name="Text Box 12"/>
          <p:cNvSpPr txBox="1">
            <a:spLocks noChangeArrowheads="1"/>
          </p:cNvSpPr>
          <p:nvPr/>
        </p:nvSpPr>
        <p:spPr bwMode="auto">
          <a:xfrm>
            <a:off x="8610601" y="2286000"/>
            <a:ext cx="58221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a:t>City</a:t>
            </a:r>
          </a:p>
        </p:txBody>
      </p:sp>
      <p:sp>
        <p:nvSpPr>
          <p:cNvPr id="30729" name="Text Box 10"/>
          <p:cNvSpPr txBox="1">
            <a:spLocks noChangeArrowheads="1"/>
          </p:cNvSpPr>
          <p:nvPr/>
        </p:nvSpPr>
        <p:spPr bwMode="auto">
          <a:xfrm>
            <a:off x="5181600" y="2133601"/>
            <a:ext cx="1809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i="1"/>
              <a:t>HasAsItsCapital</a:t>
            </a:r>
          </a:p>
        </p:txBody>
      </p:sp>
      <p:sp>
        <p:nvSpPr>
          <p:cNvPr id="30730" name="Text Box 16"/>
          <p:cNvSpPr txBox="1">
            <a:spLocks noChangeArrowheads="1"/>
          </p:cNvSpPr>
          <p:nvPr/>
        </p:nvSpPr>
        <p:spPr bwMode="auto">
          <a:xfrm>
            <a:off x="7315200" y="2514601"/>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a:t>1</a:t>
            </a:r>
          </a:p>
        </p:txBody>
      </p:sp>
      <p:sp>
        <p:nvSpPr>
          <p:cNvPr id="30731" name="Text Box 17"/>
          <p:cNvSpPr txBox="1">
            <a:spLocks noChangeArrowheads="1"/>
          </p:cNvSpPr>
          <p:nvPr/>
        </p:nvSpPr>
        <p:spPr bwMode="auto">
          <a:xfrm>
            <a:off x="4953000" y="2514601"/>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a:t>0..1</a:t>
            </a:r>
          </a:p>
        </p:txBody>
      </p:sp>
      <p:sp>
        <p:nvSpPr>
          <p:cNvPr id="30732" name="Rectangle 19"/>
          <p:cNvSpPr>
            <a:spLocks noChangeArrowheads="1"/>
          </p:cNvSpPr>
          <p:nvPr/>
        </p:nvSpPr>
        <p:spPr bwMode="auto">
          <a:xfrm>
            <a:off x="1524000" y="4876800"/>
            <a:ext cx="9144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In the general case, if a diagram connects a class C1, on the left, by an association A, to a class C2 on the right, then the diagram can be read as “an instance of C1 A’s an instance of C2” or “an instance of C2 </a:t>
            </a:r>
            <a:r>
              <a:rPr lang="en-US" sz="2000" i="1">
                <a:latin typeface="Times New Roman" panose="02020603050405020304" pitchFamily="18" charset="0"/>
              </a:rPr>
              <a:t>is A’ed by</a:t>
            </a:r>
            <a:r>
              <a:rPr lang="en-US" sz="2000">
                <a:latin typeface="Times New Roman" panose="02020603050405020304" pitchFamily="18" charset="0"/>
              </a:rPr>
              <a:t> an instance of C1.”</a:t>
            </a:r>
          </a:p>
        </p:txBody>
      </p:sp>
      <p:sp>
        <p:nvSpPr>
          <p:cNvPr id="30733"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30734"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3637551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4"/>
          <p:cNvSpPr>
            <a:spLocks noChangeArrowheads="1"/>
          </p:cNvSpPr>
          <p:nvPr/>
        </p:nvSpPr>
        <p:spPr bwMode="auto">
          <a:xfrm>
            <a:off x="1981200" y="5334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Multiplicity: (0 or 1)-to-1</a:t>
            </a:r>
          </a:p>
        </p:txBody>
      </p:sp>
      <p:pic>
        <p:nvPicPr>
          <p:cNvPr id="32771"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6267450"/>
            <a:ext cx="32766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2" name="Rectangle 7"/>
          <p:cNvSpPr>
            <a:spLocks noChangeArrowheads="1"/>
          </p:cNvSpPr>
          <p:nvPr/>
        </p:nvSpPr>
        <p:spPr bwMode="auto">
          <a:xfrm>
            <a:off x="1524000" y="1447800"/>
            <a:ext cx="9144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800">
                <a:latin typeface="Times New Roman" panose="02020603050405020304" pitchFamily="18" charset="0"/>
              </a:rPr>
              <a:t>The following object diagram is consistent with the class diagram on the previous slide.</a:t>
            </a:r>
          </a:p>
        </p:txBody>
      </p:sp>
      <p:graphicFrame>
        <p:nvGraphicFramePr>
          <p:cNvPr id="32773" name="Object 17"/>
          <p:cNvGraphicFramePr>
            <a:graphicFrameLocks noGrp="1" noChangeAspect="1"/>
          </p:cNvGraphicFramePr>
          <p:nvPr>
            <p:ph/>
          </p:nvPr>
        </p:nvGraphicFramePr>
        <p:xfrm>
          <a:off x="2133600" y="2743201"/>
          <a:ext cx="8077200" cy="3076575"/>
        </p:xfrm>
        <a:graphic>
          <a:graphicData uri="http://schemas.openxmlformats.org/presentationml/2006/ole">
            <mc:AlternateContent xmlns:mc="http://schemas.openxmlformats.org/markup-compatibility/2006">
              <mc:Choice xmlns:v="urn:schemas-microsoft-com:vml" Requires="v">
                <p:oleObj spid="_x0000_s11268" name="Photo Editor Photo" r:id="rId5" imgW="6706536" imgH="3076190" progId="MSPhotoEd.3">
                  <p:embed/>
                </p:oleObj>
              </mc:Choice>
              <mc:Fallback>
                <p:oleObj name="Photo Editor Photo" r:id="rId5" imgW="6706536" imgH="3076190" progId="MSPhotoEd.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33600" y="2743201"/>
                        <a:ext cx="8077200" cy="3076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2774" name="Text Box 19"/>
          <p:cNvSpPr txBox="1">
            <a:spLocks noChangeArrowheads="1"/>
          </p:cNvSpPr>
          <p:nvPr/>
        </p:nvSpPr>
        <p:spPr bwMode="auto">
          <a:xfrm>
            <a:off x="5105400" y="2895601"/>
            <a:ext cx="1809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i="1"/>
              <a:t>HasAsItsCapital</a:t>
            </a:r>
          </a:p>
        </p:txBody>
      </p:sp>
      <p:sp>
        <p:nvSpPr>
          <p:cNvPr id="32775" name="Text Box 20"/>
          <p:cNvSpPr txBox="1">
            <a:spLocks noChangeArrowheads="1"/>
          </p:cNvSpPr>
          <p:nvPr/>
        </p:nvSpPr>
        <p:spPr bwMode="auto">
          <a:xfrm>
            <a:off x="5181600" y="4876801"/>
            <a:ext cx="1809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i="1"/>
              <a:t>HasAsItsCapital</a:t>
            </a:r>
          </a:p>
        </p:txBody>
      </p:sp>
      <p:sp>
        <p:nvSpPr>
          <p:cNvPr id="32776" name="Text Box 21"/>
          <p:cNvSpPr txBox="1">
            <a:spLocks noChangeArrowheads="1"/>
          </p:cNvSpPr>
          <p:nvPr/>
        </p:nvSpPr>
        <p:spPr bwMode="auto">
          <a:xfrm>
            <a:off x="5105400" y="3886201"/>
            <a:ext cx="1809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i="1"/>
              <a:t>HasAsItsCapital</a:t>
            </a:r>
          </a:p>
        </p:txBody>
      </p:sp>
      <p:sp>
        <p:nvSpPr>
          <p:cNvPr id="32777" name="Text Box 22"/>
          <p:cNvSpPr txBox="1">
            <a:spLocks noChangeArrowheads="1"/>
          </p:cNvSpPr>
          <p:nvPr/>
        </p:nvSpPr>
        <p:spPr bwMode="auto">
          <a:xfrm>
            <a:off x="7696200" y="2819400"/>
            <a:ext cx="13773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u="sng"/>
              <a:t>Ottawa:City</a:t>
            </a:r>
          </a:p>
        </p:txBody>
      </p:sp>
      <p:sp>
        <p:nvSpPr>
          <p:cNvPr id="32778" name="Text Box 23"/>
          <p:cNvSpPr txBox="1">
            <a:spLocks noChangeArrowheads="1"/>
          </p:cNvSpPr>
          <p:nvPr/>
        </p:nvSpPr>
        <p:spPr bwMode="auto">
          <a:xfrm>
            <a:off x="7848600" y="4876800"/>
            <a:ext cx="126188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u="sng"/>
              <a:t>Dakar:City</a:t>
            </a:r>
          </a:p>
        </p:txBody>
      </p:sp>
      <p:sp>
        <p:nvSpPr>
          <p:cNvPr id="32779" name="Text Box 24"/>
          <p:cNvSpPr txBox="1">
            <a:spLocks noChangeArrowheads="1"/>
          </p:cNvSpPr>
          <p:nvPr/>
        </p:nvSpPr>
        <p:spPr bwMode="auto">
          <a:xfrm>
            <a:off x="7848600" y="3810000"/>
            <a:ext cx="117211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u="sng"/>
              <a:t>Paris:City</a:t>
            </a:r>
          </a:p>
        </p:txBody>
      </p:sp>
      <p:sp>
        <p:nvSpPr>
          <p:cNvPr id="32780"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32781"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31447010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4"/>
          <p:cNvSpPr>
            <a:spLocks noChangeArrowheads="1"/>
          </p:cNvSpPr>
          <p:nvPr/>
        </p:nvSpPr>
        <p:spPr bwMode="auto">
          <a:xfrm>
            <a:off x="1981200" y="5334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Multiplicity: (0 or 1)-to-1</a:t>
            </a:r>
          </a:p>
        </p:txBody>
      </p:sp>
      <p:pic>
        <p:nvPicPr>
          <p:cNvPr id="34819"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6267450"/>
            <a:ext cx="32766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20" name="Rectangle 7"/>
          <p:cNvSpPr>
            <a:spLocks noChangeArrowheads="1"/>
          </p:cNvSpPr>
          <p:nvPr/>
        </p:nvSpPr>
        <p:spPr bwMode="auto">
          <a:xfrm>
            <a:off x="1524000" y="1447800"/>
            <a:ext cx="9144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a:latin typeface="Times New Roman" panose="02020603050405020304" pitchFamily="18" charset="0"/>
              </a:rPr>
              <a:t>The following object diagram is also consistent with that class diagram.</a:t>
            </a:r>
          </a:p>
        </p:txBody>
      </p:sp>
      <p:grpSp>
        <p:nvGrpSpPr>
          <p:cNvPr id="34821" name="Group 17"/>
          <p:cNvGrpSpPr>
            <a:grpSpLocks/>
          </p:cNvGrpSpPr>
          <p:nvPr/>
        </p:nvGrpSpPr>
        <p:grpSpPr bwMode="auto">
          <a:xfrm>
            <a:off x="1828800" y="2667001"/>
            <a:ext cx="8382000" cy="3076575"/>
            <a:chOff x="192" y="1392"/>
            <a:chExt cx="5280" cy="1938"/>
          </a:xfrm>
        </p:grpSpPr>
        <p:graphicFrame>
          <p:nvGraphicFramePr>
            <p:cNvPr id="34824" name="Object 15"/>
            <p:cNvGraphicFramePr>
              <a:graphicFrameLocks noChangeAspect="1"/>
            </p:cNvGraphicFramePr>
            <p:nvPr/>
          </p:nvGraphicFramePr>
          <p:xfrm>
            <a:off x="192" y="1392"/>
            <a:ext cx="5280" cy="1938"/>
          </p:xfrm>
          <a:graphic>
            <a:graphicData uri="http://schemas.openxmlformats.org/presentationml/2006/ole">
              <mc:AlternateContent xmlns:mc="http://schemas.openxmlformats.org/markup-compatibility/2006">
                <mc:Choice xmlns:v="urn:schemas-microsoft-com:vml" Requires="v">
                  <p:oleObj spid="_x0000_s12292" name="Photo Editor Photo" r:id="rId5" imgW="6706536" imgH="3076190" progId="MSPhotoEd.3">
                    <p:embed/>
                  </p:oleObj>
                </mc:Choice>
                <mc:Fallback>
                  <p:oleObj name="Photo Editor Photo" r:id="rId5" imgW="6706536" imgH="3076190" progId="MSPhotoEd.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2" y="1392"/>
                          <a:ext cx="5280" cy="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4825" name="Text Box 14"/>
            <p:cNvSpPr txBox="1">
              <a:spLocks noChangeArrowheads="1"/>
            </p:cNvSpPr>
            <p:nvPr/>
          </p:nvSpPr>
          <p:spPr bwMode="auto">
            <a:xfrm>
              <a:off x="3936" y="2112"/>
              <a:ext cx="738"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u="sng"/>
                <a:t>Paris:City</a:t>
              </a:r>
            </a:p>
          </p:txBody>
        </p:sp>
        <p:sp>
          <p:nvSpPr>
            <p:cNvPr id="34826" name="Text Box 12"/>
            <p:cNvSpPr txBox="1">
              <a:spLocks noChangeArrowheads="1"/>
            </p:cNvSpPr>
            <p:nvPr/>
          </p:nvSpPr>
          <p:spPr bwMode="auto">
            <a:xfrm>
              <a:off x="3840" y="1488"/>
              <a:ext cx="89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u="sng"/>
                <a:t>Toronto:City</a:t>
              </a:r>
            </a:p>
          </p:txBody>
        </p:sp>
        <p:sp>
          <p:nvSpPr>
            <p:cNvPr id="34827" name="Text Box 13"/>
            <p:cNvSpPr txBox="1">
              <a:spLocks noChangeArrowheads="1"/>
            </p:cNvSpPr>
            <p:nvPr/>
          </p:nvSpPr>
          <p:spPr bwMode="auto">
            <a:xfrm>
              <a:off x="3936" y="2736"/>
              <a:ext cx="795"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u="sng"/>
                <a:t>Dakar:City</a:t>
              </a:r>
            </a:p>
          </p:txBody>
        </p:sp>
        <p:sp>
          <p:nvSpPr>
            <p:cNvPr id="34828" name="Text Box 11"/>
            <p:cNvSpPr txBox="1">
              <a:spLocks noChangeArrowheads="1"/>
            </p:cNvSpPr>
            <p:nvPr/>
          </p:nvSpPr>
          <p:spPr bwMode="auto">
            <a:xfrm>
              <a:off x="2208" y="2112"/>
              <a:ext cx="11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i="1"/>
                <a:t>HasAsItsCapital</a:t>
              </a:r>
            </a:p>
          </p:txBody>
        </p:sp>
        <p:sp>
          <p:nvSpPr>
            <p:cNvPr id="34829" name="Text Box 10"/>
            <p:cNvSpPr txBox="1">
              <a:spLocks noChangeArrowheads="1"/>
            </p:cNvSpPr>
            <p:nvPr/>
          </p:nvSpPr>
          <p:spPr bwMode="auto">
            <a:xfrm>
              <a:off x="2160" y="2736"/>
              <a:ext cx="11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i="1"/>
                <a:t>HasAsItsCapital</a:t>
              </a:r>
            </a:p>
          </p:txBody>
        </p:sp>
      </p:grpSp>
      <p:sp>
        <p:nvSpPr>
          <p:cNvPr id="34822"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34823"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34276413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ChangeArrowheads="1"/>
          </p:cNvSpPr>
          <p:nvPr/>
        </p:nvSpPr>
        <p:spPr bwMode="auto">
          <a:xfrm>
            <a:off x="1949451" y="595313"/>
            <a:ext cx="7770813" cy="684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1639" tIns="42452" rIns="81639" bIns="42452" anchor="ctr"/>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5000"/>
              </a:lnSpc>
              <a:spcBef>
                <a:spcPct val="0"/>
              </a:spcBef>
              <a:buFontTx/>
              <a:buNone/>
            </a:pPr>
            <a:r>
              <a:rPr lang="en-GB" sz="4000">
                <a:solidFill>
                  <a:srgbClr val="000000"/>
                </a:solidFill>
                <a:latin typeface="Times New Roman" panose="02020603050405020304" pitchFamily="18" charset="0"/>
              </a:rPr>
              <a:t>UML</a:t>
            </a:r>
          </a:p>
        </p:txBody>
      </p:sp>
      <p:sp>
        <p:nvSpPr>
          <p:cNvPr id="6147" name="Rectangle 2"/>
          <p:cNvSpPr>
            <a:spLocks noChangeArrowheads="1"/>
          </p:cNvSpPr>
          <p:nvPr/>
        </p:nvSpPr>
        <p:spPr bwMode="auto">
          <a:xfrm>
            <a:off x="1524000" y="3133725"/>
            <a:ext cx="9144000"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82945" tIns="41473" rIns="82945" bIns="41473"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pic>
        <p:nvPicPr>
          <p:cNvPr id="614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4401" y="6267450"/>
            <a:ext cx="3275013"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6149" name="Rectangle 5"/>
          <p:cNvSpPr>
            <a:spLocks noChangeArrowheads="1"/>
          </p:cNvSpPr>
          <p:nvPr/>
        </p:nvSpPr>
        <p:spPr bwMode="auto">
          <a:xfrm>
            <a:off x="1524000" y="1600200"/>
            <a:ext cx="914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marL="307975" indent="-307975">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a:lnSpc>
                <a:spcPct val="95000"/>
              </a:lnSpc>
              <a:spcBef>
                <a:spcPts val="638"/>
              </a:spcBef>
              <a:buFont typeface="Times New Roman" panose="02020603050405020304" pitchFamily="18" charset="0"/>
              <a:buChar char="•"/>
            </a:pPr>
            <a:r>
              <a:rPr lang="en-GB" sz="2500">
                <a:solidFill>
                  <a:srgbClr val="000000"/>
                </a:solidFill>
                <a:latin typeface="Times New Roman" panose="02020603050405020304" pitchFamily="18" charset="0"/>
              </a:rPr>
              <a:t>We will be using the industry-standard Unified Modelling Language (UML) notation --  plus English text -- in representing the results of some of our work, i.e. our analyses and designs.</a:t>
            </a:r>
          </a:p>
          <a:p>
            <a:pPr>
              <a:lnSpc>
                <a:spcPct val="95000"/>
              </a:lnSpc>
              <a:spcBef>
                <a:spcPts val="638"/>
              </a:spcBef>
              <a:buFont typeface="Times New Roman" panose="02020603050405020304" pitchFamily="18" charset="0"/>
              <a:buChar char="•"/>
            </a:pPr>
            <a:r>
              <a:rPr lang="en-GB" sz="2500">
                <a:solidFill>
                  <a:srgbClr val="000000"/>
                </a:solidFill>
                <a:latin typeface="Times New Roman" panose="02020603050405020304" pitchFamily="18" charset="0"/>
              </a:rPr>
              <a:t>In this lecture we will start looking at UML class diagrams.</a:t>
            </a:r>
          </a:p>
          <a:p>
            <a:pPr>
              <a:lnSpc>
                <a:spcPct val="95000"/>
              </a:lnSpc>
              <a:spcBef>
                <a:spcPts val="638"/>
              </a:spcBef>
              <a:buFont typeface="Times New Roman" panose="02020603050405020304" pitchFamily="18" charset="0"/>
              <a:buChar char="•"/>
            </a:pPr>
            <a:r>
              <a:rPr lang="en-GB" sz="2500">
                <a:solidFill>
                  <a:srgbClr val="000000"/>
                </a:solidFill>
                <a:latin typeface="Times New Roman" panose="02020603050405020304" pitchFamily="18" charset="0"/>
              </a:rPr>
              <a:t>We will eventually need a UML drawing tool. Meanwhile, you can draw the few UML class diagrams that you will have to draw using MS PPT or MS Word drawing tools.</a:t>
            </a:r>
          </a:p>
          <a:p>
            <a:pPr>
              <a:lnSpc>
                <a:spcPct val="95000"/>
              </a:lnSpc>
              <a:spcBef>
                <a:spcPts val="450"/>
              </a:spcBef>
              <a:buFont typeface="Times New Roman" panose="02020603050405020304" pitchFamily="18" charset="0"/>
              <a:buChar char="•"/>
            </a:pPr>
            <a:endParaRPr lang="en-GB" sz="2500">
              <a:solidFill>
                <a:srgbClr val="000000"/>
              </a:solidFill>
              <a:latin typeface="Times New Roman" panose="02020603050405020304" pitchFamily="18" charset="0"/>
            </a:endParaRPr>
          </a:p>
          <a:p>
            <a:pPr>
              <a:lnSpc>
                <a:spcPct val="95000"/>
              </a:lnSpc>
              <a:spcBef>
                <a:spcPts val="638"/>
              </a:spcBef>
              <a:buFont typeface="Times New Roman" panose="02020603050405020304" pitchFamily="18" charset="0"/>
              <a:buChar char="•"/>
            </a:pPr>
            <a:endParaRPr lang="en-GB" sz="2500">
              <a:solidFill>
                <a:srgbClr val="000000"/>
              </a:solidFill>
              <a:latin typeface="Times New Roman" panose="02020603050405020304" pitchFamily="18" charset="0"/>
            </a:endParaRPr>
          </a:p>
        </p:txBody>
      </p:sp>
      <p:sp>
        <p:nvSpPr>
          <p:cNvPr id="6150" name="Rectangle 6"/>
          <p:cNvSpPr>
            <a:spLocks noChangeArrowheads="1"/>
          </p:cNvSpPr>
          <p:nvPr/>
        </p:nvSpPr>
        <p:spPr bwMode="auto">
          <a:xfrm>
            <a:off x="3371851" y="3062289"/>
            <a:ext cx="349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6151" name="Rectangle 7"/>
          <p:cNvSpPr>
            <a:spLocks noChangeArrowheads="1"/>
          </p:cNvSpPr>
          <p:nvPr/>
        </p:nvSpPr>
        <p:spPr bwMode="auto">
          <a:xfrm>
            <a:off x="4240214" y="3062289"/>
            <a:ext cx="349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6152" name="Rectangle 8"/>
          <p:cNvSpPr>
            <a:spLocks noChangeArrowheads="1"/>
          </p:cNvSpPr>
          <p:nvPr/>
        </p:nvSpPr>
        <p:spPr bwMode="auto">
          <a:xfrm>
            <a:off x="5757864" y="3475039"/>
            <a:ext cx="349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6153" name="Rectangle 9"/>
          <p:cNvSpPr>
            <a:spLocks noChangeArrowheads="1"/>
          </p:cNvSpPr>
          <p:nvPr/>
        </p:nvSpPr>
        <p:spPr bwMode="auto">
          <a:xfrm>
            <a:off x="3863976" y="3613150"/>
            <a:ext cx="34925" cy="16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6154" name="Text Box 10"/>
          <p:cNvSpPr txBox="1">
            <a:spLocks noChangeArrowheads="1"/>
          </p:cNvSpPr>
          <p:nvPr/>
        </p:nvSpPr>
        <p:spPr bwMode="auto">
          <a:xfrm>
            <a:off x="8747125" y="17938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82945" tIns="41473" rIns="82945" bIns="41473"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sp>
        <p:nvSpPr>
          <p:cNvPr id="6155"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3702349340"/>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ChangeArrowheads="1"/>
          </p:cNvSpPr>
          <p:nvPr/>
        </p:nvSpPr>
        <p:spPr bwMode="auto">
          <a:xfrm>
            <a:off x="1981201" y="838200"/>
            <a:ext cx="7770813"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1639" tIns="42452" rIns="81639" bIns="42452" anchor="ctr"/>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Lst>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5000"/>
              </a:lnSpc>
              <a:spcBef>
                <a:spcPct val="0"/>
              </a:spcBef>
              <a:buFontTx/>
              <a:buNone/>
            </a:pPr>
            <a:r>
              <a:rPr lang="en-GB" sz="4000">
                <a:solidFill>
                  <a:srgbClr val="000000"/>
                </a:solidFill>
                <a:latin typeface="Times New Roman" panose="02020603050405020304" pitchFamily="18" charset="0"/>
              </a:rPr>
              <a:t>GUIs</a:t>
            </a:r>
          </a:p>
        </p:txBody>
      </p:sp>
      <p:sp>
        <p:nvSpPr>
          <p:cNvPr id="8195" name="Rectangle 2"/>
          <p:cNvSpPr>
            <a:spLocks noChangeArrowheads="1"/>
          </p:cNvSpPr>
          <p:nvPr/>
        </p:nvSpPr>
        <p:spPr bwMode="auto">
          <a:xfrm>
            <a:off x="1524000" y="3133725"/>
            <a:ext cx="9144000"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82945" tIns="41473" rIns="82945" bIns="41473"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sp>
        <p:nvSpPr>
          <p:cNvPr id="8196"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pic>
        <p:nvPicPr>
          <p:cNvPr id="8197"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4401" y="6267450"/>
            <a:ext cx="3275013"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8198" name="Rectangle 5"/>
          <p:cNvSpPr>
            <a:spLocks noChangeArrowheads="1"/>
          </p:cNvSpPr>
          <p:nvPr/>
        </p:nvSpPr>
        <p:spPr bwMode="auto">
          <a:xfrm>
            <a:off x="3371851" y="3062289"/>
            <a:ext cx="349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8199" name="Rectangle 6"/>
          <p:cNvSpPr>
            <a:spLocks noChangeArrowheads="1"/>
          </p:cNvSpPr>
          <p:nvPr/>
        </p:nvSpPr>
        <p:spPr bwMode="auto">
          <a:xfrm>
            <a:off x="4240214" y="3062289"/>
            <a:ext cx="349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8200" name="Rectangle 7"/>
          <p:cNvSpPr>
            <a:spLocks noChangeArrowheads="1"/>
          </p:cNvSpPr>
          <p:nvPr/>
        </p:nvSpPr>
        <p:spPr bwMode="auto">
          <a:xfrm>
            <a:off x="5757864" y="3475039"/>
            <a:ext cx="349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8201" name="Rectangle 8"/>
          <p:cNvSpPr>
            <a:spLocks noChangeArrowheads="1"/>
          </p:cNvSpPr>
          <p:nvPr/>
        </p:nvSpPr>
        <p:spPr bwMode="auto">
          <a:xfrm>
            <a:off x="3863976" y="3613150"/>
            <a:ext cx="34925" cy="16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95000"/>
              </a:lnSpc>
              <a:spcBef>
                <a:spcPct val="0"/>
              </a:spcBef>
              <a:buFontTx/>
              <a:buNone/>
            </a:pPr>
            <a:r>
              <a:rPr lang="en-GB" sz="1100">
                <a:solidFill>
                  <a:srgbClr val="000000"/>
                </a:solidFill>
                <a:latin typeface="Times New Roman" panose="02020603050405020304" pitchFamily="18" charset="0"/>
              </a:rPr>
              <a:t> </a:t>
            </a:r>
          </a:p>
        </p:txBody>
      </p:sp>
      <p:sp>
        <p:nvSpPr>
          <p:cNvPr id="8202" name="Text Box 9"/>
          <p:cNvSpPr txBox="1">
            <a:spLocks noChangeArrowheads="1"/>
          </p:cNvSpPr>
          <p:nvPr/>
        </p:nvSpPr>
        <p:spPr bwMode="auto">
          <a:xfrm>
            <a:off x="8747125" y="17938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82945" tIns="41473" rIns="82945" bIns="41473"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sp>
        <p:nvSpPr>
          <p:cNvPr id="8203" name="Rectangle 10"/>
          <p:cNvSpPr>
            <a:spLocks noChangeArrowheads="1"/>
          </p:cNvSpPr>
          <p:nvPr/>
        </p:nvSpPr>
        <p:spPr bwMode="auto">
          <a:xfrm>
            <a:off x="1524000" y="1905000"/>
            <a:ext cx="914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marL="307975" indent="-307975">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a:lnSpc>
                <a:spcPct val="95000"/>
              </a:lnSpc>
              <a:spcBef>
                <a:spcPts val="813"/>
              </a:spcBef>
              <a:buFont typeface="Times New Roman" panose="02020603050405020304" pitchFamily="18" charset="0"/>
              <a:buChar char="•"/>
            </a:pPr>
            <a:r>
              <a:rPr lang="en-GB" sz="3300">
                <a:solidFill>
                  <a:srgbClr val="000000"/>
                </a:solidFill>
                <a:latin typeface="Times New Roman" panose="02020603050405020304" pitchFamily="18" charset="0"/>
              </a:rPr>
              <a:t>Fairly early on in the course you will also be drawing GUI diagrams.</a:t>
            </a:r>
          </a:p>
          <a:p>
            <a:pPr>
              <a:lnSpc>
                <a:spcPct val="95000"/>
              </a:lnSpc>
              <a:spcBef>
                <a:spcPts val="813"/>
              </a:spcBef>
              <a:buFont typeface="Times New Roman" panose="02020603050405020304" pitchFamily="18" charset="0"/>
              <a:buChar char="•"/>
            </a:pPr>
            <a:r>
              <a:rPr lang="en-GB" sz="3300">
                <a:solidFill>
                  <a:srgbClr val="000000"/>
                </a:solidFill>
                <a:latin typeface="Times New Roman" panose="02020603050405020304" pitchFamily="18" charset="0"/>
              </a:rPr>
              <a:t>Any GUI-drawing tool will do that allows you to copy diagrams in .jpg format and paste them into MS Word documents or .ppt documents.</a:t>
            </a:r>
          </a:p>
          <a:p>
            <a:pPr>
              <a:lnSpc>
                <a:spcPct val="95000"/>
              </a:lnSpc>
              <a:spcBef>
                <a:spcPts val="813"/>
              </a:spcBef>
              <a:buFont typeface="Times New Roman" panose="02020603050405020304" pitchFamily="18" charset="0"/>
              <a:buChar char="•"/>
            </a:pPr>
            <a:r>
              <a:rPr lang="en-GB" sz="3300">
                <a:solidFill>
                  <a:srgbClr val="000000"/>
                </a:solidFill>
                <a:latin typeface="Times New Roman" panose="02020603050405020304" pitchFamily="18" charset="0"/>
              </a:rPr>
              <a:t>So, if you don’t already have a GUI diagram drawing tool, please find one that you’re comfortable with.</a:t>
            </a:r>
          </a:p>
        </p:txBody>
      </p:sp>
    </p:spTree>
    <p:extLst>
      <p:ext uri="{BB962C8B-B14F-4D97-AF65-F5344CB8AC3E}">
        <p14:creationId xmlns:p14="http://schemas.microsoft.com/office/powerpoint/2010/main" val="4052501192"/>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4"/>
          <p:cNvSpPr>
            <a:spLocks noChangeArrowheads="1"/>
          </p:cNvSpPr>
          <p:nvPr/>
        </p:nvSpPr>
        <p:spPr bwMode="auto">
          <a:xfrm>
            <a:off x="1981200" y="3810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UML Class Notation Part I</a:t>
            </a:r>
          </a:p>
        </p:txBody>
      </p:sp>
      <p:sp>
        <p:nvSpPr>
          <p:cNvPr id="10243" name="Rectangle 5"/>
          <p:cNvSpPr>
            <a:spLocks noChangeArrowheads="1"/>
          </p:cNvSpPr>
          <p:nvPr/>
        </p:nvSpPr>
        <p:spPr bwMode="auto">
          <a:xfrm>
            <a:off x="5476875" y="3133725"/>
            <a:ext cx="9144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sp>
        <p:nvSpPr>
          <p:cNvPr id="10244"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10245" name="Rectangle 8"/>
          <p:cNvSpPr>
            <a:spLocks noChangeArrowheads="1"/>
          </p:cNvSpPr>
          <p:nvPr/>
        </p:nvSpPr>
        <p:spPr bwMode="auto">
          <a:xfrm>
            <a:off x="337185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0246" name="Rectangle 9"/>
          <p:cNvSpPr>
            <a:spLocks noChangeArrowheads="1"/>
          </p:cNvSpPr>
          <p:nvPr/>
        </p:nvSpPr>
        <p:spPr bwMode="auto">
          <a:xfrm>
            <a:off x="420370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0247" name="Rectangle 10"/>
          <p:cNvSpPr>
            <a:spLocks noChangeArrowheads="1"/>
          </p:cNvSpPr>
          <p:nvPr/>
        </p:nvSpPr>
        <p:spPr bwMode="auto">
          <a:xfrm>
            <a:off x="5721350" y="347503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0248" name="Rectangle 11"/>
          <p:cNvSpPr>
            <a:spLocks noChangeArrowheads="1"/>
          </p:cNvSpPr>
          <p:nvPr/>
        </p:nvSpPr>
        <p:spPr bwMode="auto">
          <a:xfrm>
            <a:off x="3827463" y="3613150"/>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0249" name="Text Box 12"/>
          <p:cNvSpPr txBox="1">
            <a:spLocks noChangeArrowheads="1"/>
          </p:cNvSpPr>
          <p:nvPr/>
        </p:nvSpPr>
        <p:spPr bwMode="auto">
          <a:xfrm>
            <a:off x="8747125" y="17938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2400">
              <a:latin typeface="Times New Roman" panose="02020603050405020304" pitchFamily="18" charset="0"/>
            </a:endParaRPr>
          </a:p>
        </p:txBody>
      </p:sp>
      <p:sp>
        <p:nvSpPr>
          <p:cNvPr id="10250" name="Rectangle 13"/>
          <p:cNvSpPr>
            <a:spLocks noChangeArrowheads="1"/>
          </p:cNvSpPr>
          <p:nvPr/>
        </p:nvSpPr>
        <p:spPr bwMode="auto">
          <a:xfrm>
            <a:off x="1524000" y="1905000"/>
            <a:ext cx="914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10251" name="Rectangle 14"/>
          <p:cNvSpPr>
            <a:spLocks noChangeArrowheads="1"/>
          </p:cNvSpPr>
          <p:nvPr/>
        </p:nvSpPr>
        <p:spPr bwMode="auto">
          <a:xfrm>
            <a:off x="1676400" y="2057400"/>
            <a:ext cx="91440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graphicFrame>
        <p:nvGraphicFramePr>
          <p:cNvPr id="10252" name="Object 15"/>
          <p:cNvGraphicFramePr>
            <a:graphicFrameLocks noGrp="1" noChangeAspect="1"/>
          </p:cNvGraphicFramePr>
          <p:nvPr>
            <p:ph/>
          </p:nvPr>
        </p:nvGraphicFramePr>
        <p:xfrm>
          <a:off x="4495801" y="4667250"/>
          <a:ext cx="3495675" cy="2190750"/>
        </p:xfrm>
        <a:graphic>
          <a:graphicData uri="http://schemas.openxmlformats.org/presentationml/2006/ole">
            <mc:AlternateContent xmlns:mc="http://schemas.openxmlformats.org/markup-compatibility/2006">
              <mc:Choice xmlns:v="urn:schemas-microsoft-com:vml" Requires="v">
                <p:oleObj spid="_x0000_s1028" name="Photo Editor Photo" r:id="rId4" imgW="3495238" imgH="2190476" progId="MSPhotoEd.3">
                  <p:embed/>
                </p:oleObj>
              </mc:Choice>
              <mc:Fallback>
                <p:oleObj name="Photo Editor Photo" r:id="rId4" imgW="3495238" imgH="2190476" progId="MSPhotoEd.3">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95801" y="4667250"/>
                        <a:ext cx="3495675" cy="2190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253" name="Rectangle 17"/>
          <p:cNvSpPr>
            <a:spLocks noChangeArrowheads="1"/>
          </p:cNvSpPr>
          <p:nvPr/>
        </p:nvSpPr>
        <p:spPr bwMode="auto">
          <a:xfrm>
            <a:off x="1524000" y="1066800"/>
            <a:ext cx="9144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400">
                <a:latin typeface="Times New Roman" panose="02020603050405020304" pitchFamily="18" charset="0"/>
              </a:rPr>
              <a:t>The diagram below is a UML class diagram for a class named GeometricObject that has</a:t>
            </a:r>
          </a:p>
          <a:p>
            <a:pPr lvl="1" eaLnBrk="1" hangingPunct="1">
              <a:buFontTx/>
              <a:buChar char="•"/>
            </a:pPr>
            <a:r>
              <a:rPr lang="en-US" sz="2400">
                <a:latin typeface="Times New Roman" panose="02020603050405020304" pitchFamily="18" charset="0"/>
              </a:rPr>
              <a:t>Attributes named “color” and “position”</a:t>
            </a:r>
          </a:p>
          <a:p>
            <a:pPr lvl="1" eaLnBrk="1" hangingPunct="1">
              <a:buFontTx/>
              <a:buChar char="•"/>
            </a:pPr>
            <a:r>
              <a:rPr lang="en-US" sz="2400">
                <a:latin typeface="Times New Roman" panose="02020603050405020304" pitchFamily="18" charset="0"/>
              </a:rPr>
              <a:t>Operations named “move,” “select,” and “rotate.” (Note that, technically speaking, a “method” is the implementation of an operation, so, in this diagram, move, select, and rotate are operations rather</a:t>
            </a:r>
          </a:p>
          <a:p>
            <a:pPr lvl="1" eaLnBrk="1" hangingPunct="1">
              <a:buFontTx/>
              <a:buNone/>
            </a:pPr>
            <a:r>
              <a:rPr lang="en-US" sz="2400">
                <a:latin typeface="Times New Roman" panose="02020603050405020304" pitchFamily="18" charset="0"/>
              </a:rPr>
              <a:t>   than methods.)</a:t>
            </a:r>
          </a:p>
        </p:txBody>
      </p:sp>
      <p:sp>
        <p:nvSpPr>
          <p:cNvPr id="10254"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5242280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4"/>
          <p:cNvSpPr>
            <a:spLocks noChangeArrowheads="1"/>
          </p:cNvSpPr>
          <p:nvPr/>
        </p:nvSpPr>
        <p:spPr bwMode="auto">
          <a:xfrm>
            <a:off x="1981200" y="6096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Object Diagrams</a:t>
            </a:r>
          </a:p>
        </p:txBody>
      </p:sp>
      <p:sp>
        <p:nvSpPr>
          <p:cNvPr id="12291" name="Rectangle 5"/>
          <p:cNvSpPr>
            <a:spLocks noChangeArrowheads="1"/>
          </p:cNvSpPr>
          <p:nvPr/>
        </p:nvSpPr>
        <p:spPr bwMode="auto">
          <a:xfrm>
            <a:off x="5476875" y="3133725"/>
            <a:ext cx="9144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pic>
        <p:nvPicPr>
          <p:cNvPr id="12292"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6267450"/>
            <a:ext cx="32766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3" name="Rectangle 8"/>
          <p:cNvSpPr>
            <a:spLocks noChangeArrowheads="1"/>
          </p:cNvSpPr>
          <p:nvPr/>
        </p:nvSpPr>
        <p:spPr bwMode="auto">
          <a:xfrm>
            <a:off x="337185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2294" name="Rectangle 9"/>
          <p:cNvSpPr>
            <a:spLocks noChangeArrowheads="1"/>
          </p:cNvSpPr>
          <p:nvPr/>
        </p:nvSpPr>
        <p:spPr bwMode="auto">
          <a:xfrm>
            <a:off x="420370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2295" name="Rectangle 10"/>
          <p:cNvSpPr>
            <a:spLocks noChangeArrowheads="1"/>
          </p:cNvSpPr>
          <p:nvPr/>
        </p:nvSpPr>
        <p:spPr bwMode="auto">
          <a:xfrm>
            <a:off x="5721350" y="347503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2296" name="Rectangle 11"/>
          <p:cNvSpPr>
            <a:spLocks noChangeArrowheads="1"/>
          </p:cNvSpPr>
          <p:nvPr/>
        </p:nvSpPr>
        <p:spPr bwMode="auto">
          <a:xfrm>
            <a:off x="3827463" y="3613150"/>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2297" name="Text Box 12"/>
          <p:cNvSpPr txBox="1">
            <a:spLocks noChangeArrowheads="1"/>
          </p:cNvSpPr>
          <p:nvPr/>
        </p:nvSpPr>
        <p:spPr bwMode="auto">
          <a:xfrm>
            <a:off x="8747125" y="17938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2400">
              <a:latin typeface="Times New Roman" panose="02020603050405020304" pitchFamily="18" charset="0"/>
            </a:endParaRPr>
          </a:p>
        </p:txBody>
      </p:sp>
      <p:sp>
        <p:nvSpPr>
          <p:cNvPr id="12298" name="Rectangle 13"/>
          <p:cNvSpPr>
            <a:spLocks noChangeArrowheads="1"/>
          </p:cNvSpPr>
          <p:nvPr/>
        </p:nvSpPr>
        <p:spPr bwMode="auto">
          <a:xfrm>
            <a:off x="1524000" y="1905000"/>
            <a:ext cx="914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12299" name="Rectangle 14"/>
          <p:cNvSpPr>
            <a:spLocks noChangeArrowheads="1"/>
          </p:cNvSpPr>
          <p:nvPr/>
        </p:nvSpPr>
        <p:spPr bwMode="auto">
          <a:xfrm>
            <a:off x="1676400" y="2057400"/>
            <a:ext cx="91440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12300" name="Rectangle 16"/>
          <p:cNvSpPr>
            <a:spLocks noChangeArrowheads="1"/>
          </p:cNvSpPr>
          <p:nvPr/>
        </p:nvSpPr>
        <p:spPr bwMode="auto">
          <a:xfrm>
            <a:off x="1524000" y="990600"/>
            <a:ext cx="9144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buFontTx/>
              <a:buNone/>
            </a:pPr>
            <a:endParaRPr lang="en-US" sz="2000">
              <a:latin typeface="Times New Roman" panose="02020603050405020304" pitchFamily="18" charset="0"/>
            </a:endParaRPr>
          </a:p>
          <a:p>
            <a:pPr eaLnBrk="1" hangingPunct="1"/>
            <a:r>
              <a:rPr lang="en-US" sz="2000">
                <a:latin typeface="Times New Roman" panose="02020603050405020304" pitchFamily="18" charset="0"/>
              </a:rPr>
              <a:t>The diagrams below include:</a:t>
            </a:r>
          </a:p>
          <a:p>
            <a:pPr lvl="1" eaLnBrk="1" hangingPunct="1">
              <a:buFontTx/>
              <a:buChar char="•"/>
            </a:pPr>
            <a:r>
              <a:rPr lang="en-US" sz="2000">
                <a:latin typeface="Times New Roman" panose="02020603050405020304" pitchFamily="18" charset="0"/>
              </a:rPr>
              <a:t>On the left: a class diagram for a class called “Person” with attributes “name” and “birthdate,” but with no operations specified – perfectly legal in a class diagram</a:t>
            </a:r>
          </a:p>
          <a:p>
            <a:pPr lvl="1" eaLnBrk="1" hangingPunct="1">
              <a:buFontTx/>
              <a:buChar char="•"/>
            </a:pPr>
            <a:r>
              <a:rPr lang="en-US" sz="2000">
                <a:latin typeface="Times New Roman" panose="02020603050405020304" pitchFamily="18" charset="0"/>
              </a:rPr>
              <a:t>To the right of the diagram for Person:</a:t>
            </a:r>
          </a:p>
          <a:p>
            <a:pPr lvl="2" eaLnBrk="1" hangingPunct="1"/>
            <a:r>
              <a:rPr lang="en-US" sz="2000">
                <a:latin typeface="Times New Roman" panose="02020603050405020304" pitchFamily="18" charset="0"/>
              </a:rPr>
              <a:t>An object diagram for a JoeSmith instance of class Person</a:t>
            </a:r>
          </a:p>
          <a:p>
            <a:pPr lvl="2" eaLnBrk="1" hangingPunct="1"/>
            <a:r>
              <a:rPr lang="en-US" sz="2000">
                <a:latin typeface="Times New Roman" panose="02020603050405020304" pitchFamily="18" charset="0"/>
              </a:rPr>
              <a:t>An object diagram for a MarySharp instance of class Person</a:t>
            </a:r>
          </a:p>
          <a:p>
            <a:pPr eaLnBrk="1" hangingPunct="1"/>
            <a:r>
              <a:rPr lang="en-US" sz="2000">
                <a:latin typeface="Times New Roman" panose="02020603050405020304" pitchFamily="18" charset="0"/>
              </a:rPr>
              <a:t>Note that the name of each object and the name of the class of which it is an instance are underlined in an object diagram.</a:t>
            </a:r>
          </a:p>
          <a:p>
            <a:pPr lvl="2" eaLnBrk="1" hangingPunct="1"/>
            <a:endParaRPr lang="en-US" sz="2000">
              <a:latin typeface="Times New Roman" panose="02020603050405020304" pitchFamily="18" charset="0"/>
            </a:endParaRPr>
          </a:p>
        </p:txBody>
      </p:sp>
      <p:graphicFrame>
        <p:nvGraphicFramePr>
          <p:cNvPr id="12301" name="Object 17"/>
          <p:cNvGraphicFramePr>
            <a:graphicFrameLocks noGrp="1" noChangeAspect="1"/>
          </p:cNvGraphicFramePr>
          <p:nvPr>
            <p:ph/>
          </p:nvPr>
        </p:nvGraphicFramePr>
        <p:xfrm>
          <a:off x="1752600" y="4648200"/>
          <a:ext cx="8229600" cy="1670050"/>
        </p:xfrm>
        <a:graphic>
          <a:graphicData uri="http://schemas.openxmlformats.org/presentationml/2006/ole">
            <mc:AlternateContent xmlns:mc="http://schemas.openxmlformats.org/markup-compatibility/2006">
              <mc:Choice xmlns:v="urn:schemas-microsoft-com:vml" Requires="v">
                <p:oleObj spid="_x0000_s2052" name="Photo Editor Photo" r:id="rId5" imgW="10180952" imgH="2066667" progId="MSPhotoEd.3">
                  <p:embed/>
                </p:oleObj>
              </mc:Choice>
              <mc:Fallback>
                <p:oleObj name="Photo Editor Photo" r:id="rId5" imgW="10180952" imgH="2066667" progId="MSPhotoEd.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52600" y="4648200"/>
                        <a:ext cx="8229600" cy="167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2302"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12303"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1052782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ChangeArrowheads="1"/>
          </p:cNvSpPr>
          <p:nvPr/>
        </p:nvSpPr>
        <p:spPr bwMode="auto">
          <a:xfrm>
            <a:off x="1981200" y="5334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Associations</a:t>
            </a:r>
          </a:p>
        </p:txBody>
      </p:sp>
      <p:sp>
        <p:nvSpPr>
          <p:cNvPr id="14339" name="Rectangle 5"/>
          <p:cNvSpPr>
            <a:spLocks noChangeArrowheads="1"/>
          </p:cNvSpPr>
          <p:nvPr/>
        </p:nvSpPr>
        <p:spPr bwMode="auto">
          <a:xfrm>
            <a:off x="5476875" y="3133725"/>
            <a:ext cx="9144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pic>
        <p:nvPicPr>
          <p:cNvPr id="14340"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6267450"/>
            <a:ext cx="32766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1" name="Rectangle 8"/>
          <p:cNvSpPr>
            <a:spLocks noChangeArrowheads="1"/>
          </p:cNvSpPr>
          <p:nvPr/>
        </p:nvSpPr>
        <p:spPr bwMode="auto">
          <a:xfrm>
            <a:off x="337185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4342" name="Rectangle 9"/>
          <p:cNvSpPr>
            <a:spLocks noChangeArrowheads="1"/>
          </p:cNvSpPr>
          <p:nvPr/>
        </p:nvSpPr>
        <p:spPr bwMode="auto">
          <a:xfrm>
            <a:off x="420370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4343" name="Rectangle 10"/>
          <p:cNvSpPr>
            <a:spLocks noChangeArrowheads="1"/>
          </p:cNvSpPr>
          <p:nvPr/>
        </p:nvSpPr>
        <p:spPr bwMode="auto">
          <a:xfrm>
            <a:off x="5721350" y="347503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4344" name="Rectangle 11"/>
          <p:cNvSpPr>
            <a:spLocks noChangeArrowheads="1"/>
          </p:cNvSpPr>
          <p:nvPr/>
        </p:nvSpPr>
        <p:spPr bwMode="auto">
          <a:xfrm>
            <a:off x="3827463" y="3613150"/>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4345" name="Text Box 12"/>
          <p:cNvSpPr txBox="1">
            <a:spLocks noChangeArrowheads="1"/>
          </p:cNvSpPr>
          <p:nvPr/>
        </p:nvSpPr>
        <p:spPr bwMode="auto">
          <a:xfrm>
            <a:off x="8747125" y="17938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2400">
              <a:latin typeface="Times New Roman" panose="02020603050405020304" pitchFamily="18" charset="0"/>
            </a:endParaRPr>
          </a:p>
        </p:txBody>
      </p:sp>
      <p:sp>
        <p:nvSpPr>
          <p:cNvPr id="14346" name="Rectangle 13"/>
          <p:cNvSpPr>
            <a:spLocks noChangeArrowheads="1"/>
          </p:cNvSpPr>
          <p:nvPr/>
        </p:nvSpPr>
        <p:spPr bwMode="auto">
          <a:xfrm>
            <a:off x="1524000" y="1905000"/>
            <a:ext cx="914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14347" name="Rectangle 14"/>
          <p:cNvSpPr>
            <a:spLocks noChangeArrowheads="1"/>
          </p:cNvSpPr>
          <p:nvPr/>
        </p:nvSpPr>
        <p:spPr bwMode="auto">
          <a:xfrm>
            <a:off x="1676400" y="2057400"/>
            <a:ext cx="91440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14348" name="Rectangle 15"/>
          <p:cNvSpPr>
            <a:spLocks noChangeArrowheads="1"/>
          </p:cNvSpPr>
          <p:nvPr/>
        </p:nvSpPr>
        <p:spPr bwMode="auto">
          <a:xfrm>
            <a:off x="1524000" y="1295400"/>
            <a:ext cx="9144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400">
                <a:latin typeface="Times New Roman" panose="02020603050405020304" pitchFamily="18" charset="0"/>
              </a:rPr>
              <a:t>If we were working on a financial application we might want to have a class called “Person” and a class called “Company.”</a:t>
            </a:r>
          </a:p>
          <a:p>
            <a:pPr eaLnBrk="1" hangingPunct="1"/>
            <a:r>
              <a:rPr lang="en-US" sz="2400">
                <a:latin typeface="Times New Roman" panose="02020603050405020304" pitchFamily="18" charset="0"/>
              </a:rPr>
              <a:t>If, for the purposes of our application, we needed to keep track of the fact that specific instances of Person own stock in specific instances of Company, then we would represent that fact in a class diagram such as the one below.</a:t>
            </a:r>
          </a:p>
          <a:p>
            <a:pPr eaLnBrk="1" hangingPunct="1"/>
            <a:r>
              <a:rPr lang="en-US" sz="2400">
                <a:latin typeface="Times New Roman" panose="02020603050405020304" pitchFamily="18" charset="0"/>
              </a:rPr>
              <a:t>The relationship “OwnsStock,” which goes from Person to Company, is called an Association.</a:t>
            </a:r>
          </a:p>
        </p:txBody>
      </p:sp>
      <p:graphicFrame>
        <p:nvGraphicFramePr>
          <p:cNvPr id="14349" name="Object 22"/>
          <p:cNvGraphicFramePr>
            <a:graphicFrameLocks noGrp="1" noChangeAspect="1"/>
          </p:cNvGraphicFramePr>
          <p:nvPr>
            <p:ph/>
          </p:nvPr>
        </p:nvGraphicFramePr>
        <p:xfrm>
          <a:off x="3276601" y="4876800"/>
          <a:ext cx="5324475" cy="1123950"/>
        </p:xfrm>
        <a:graphic>
          <a:graphicData uri="http://schemas.openxmlformats.org/presentationml/2006/ole">
            <mc:AlternateContent xmlns:mc="http://schemas.openxmlformats.org/markup-compatibility/2006">
              <mc:Choice xmlns:v="urn:schemas-microsoft-com:vml" Requires="v">
                <p:oleObj spid="_x0000_s3076" name="Photo Editor Photo" r:id="rId5" imgW="5323810" imgH="1123810" progId="MSPhotoEd.3">
                  <p:embed/>
                </p:oleObj>
              </mc:Choice>
              <mc:Fallback>
                <p:oleObj name="Photo Editor Photo" r:id="rId5" imgW="5323810" imgH="1123810" progId="MSPhotoEd.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76601" y="4876800"/>
                        <a:ext cx="5324475" cy="1123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4350"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14351"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632228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ChangeArrowheads="1"/>
          </p:cNvSpPr>
          <p:nvPr/>
        </p:nvSpPr>
        <p:spPr bwMode="auto">
          <a:xfrm>
            <a:off x="1981200" y="6096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Associations (cont.)</a:t>
            </a:r>
          </a:p>
        </p:txBody>
      </p:sp>
      <p:sp>
        <p:nvSpPr>
          <p:cNvPr id="16387" name="Rectangle 5"/>
          <p:cNvSpPr>
            <a:spLocks noChangeArrowheads="1"/>
          </p:cNvSpPr>
          <p:nvPr/>
        </p:nvSpPr>
        <p:spPr bwMode="auto">
          <a:xfrm>
            <a:off x="5476875" y="3133725"/>
            <a:ext cx="9144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pic>
        <p:nvPicPr>
          <p:cNvPr id="16388"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4400" y="6267450"/>
            <a:ext cx="32766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9" name="Rectangle 8"/>
          <p:cNvSpPr>
            <a:spLocks noChangeArrowheads="1"/>
          </p:cNvSpPr>
          <p:nvPr/>
        </p:nvSpPr>
        <p:spPr bwMode="auto">
          <a:xfrm>
            <a:off x="337185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6390" name="Rectangle 9"/>
          <p:cNvSpPr>
            <a:spLocks noChangeArrowheads="1"/>
          </p:cNvSpPr>
          <p:nvPr/>
        </p:nvSpPr>
        <p:spPr bwMode="auto">
          <a:xfrm>
            <a:off x="420370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6391" name="Rectangle 10"/>
          <p:cNvSpPr>
            <a:spLocks noChangeArrowheads="1"/>
          </p:cNvSpPr>
          <p:nvPr/>
        </p:nvSpPr>
        <p:spPr bwMode="auto">
          <a:xfrm>
            <a:off x="5721350" y="347503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6392" name="Rectangle 11"/>
          <p:cNvSpPr>
            <a:spLocks noChangeArrowheads="1"/>
          </p:cNvSpPr>
          <p:nvPr/>
        </p:nvSpPr>
        <p:spPr bwMode="auto">
          <a:xfrm>
            <a:off x="3827463" y="3613150"/>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6393" name="Text Box 12"/>
          <p:cNvSpPr txBox="1">
            <a:spLocks noChangeArrowheads="1"/>
          </p:cNvSpPr>
          <p:nvPr/>
        </p:nvSpPr>
        <p:spPr bwMode="auto">
          <a:xfrm>
            <a:off x="8747125" y="17938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2400">
              <a:latin typeface="Times New Roman" panose="02020603050405020304" pitchFamily="18" charset="0"/>
            </a:endParaRPr>
          </a:p>
        </p:txBody>
      </p:sp>
      <p:sp>
        <p:nvSpPr>
          <p:cNvPr id="16394" name="Rectangle 13"/>
          <p:cNvSpPr>
            <a:spLocks noChangeArrowheads="1"/>
          </p:cNvSpPr>
          <p:nvPr/>
        </p:nvSpPr>
        <p:spPr bwMode="auto">
          <a:xfrm>
            <a:off x="1524000" y="1905000"/>
            <a:ext cx="914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16395" name="Rectangle 14"/>
          <p:cNvSpPr>
            <a:spLocks noChangeArrowheads="1"/>
          </p:cNvSpPr>
          <p:nvPr/>
        </p:nvSpPr>
        <p:spPr bwMode="auto">
          <a:xfrm>
            <a:off x="1676400" y="2057400"/>
            <a:ext cx="91440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16396" name="Rectangle 15"/>
          <p:cNvSpPr>
            <a:spLocks noChangeArrowheads="1"/>
          </p:cNvSpPr>
          <p:nvPr/>
        </p:nvSpPr>
        <p:spPr bwMode="auto">
          <a:xfrm>
            <a:off x="1524000" y="1600200"/>
            <a:ext cx="9144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800">
                <a:latin typeface="Times New Roman" panose="02020603050405020304" pitchFamily="18" charset="0"/>
              </a:rPr>
              <a:t>Objects correspond to entities and classes correspond to entity sets.</a:t>
            </a:r>
          </a:p>
          <a:p>
            <a:pPr eaLnBrk="1" hangingPunct="1"/>
            <a:r>
              <a:rPr lang="en-US" sz="2800">
                <a:latin typeface="Times New Roman" panose="02020603050405020304" pitchFamily="18" charset="0"/>
              </a:rPr>
              <a:t>The major difference is that while entity sets have attributes and entities have attribute values, entities and entity sets don’t come with anything corresponding to operations.</a:t>
            </a:r>
          </a:p>
          <a:p>
            <a:pPr eaLnBrk="1" hangingPunct="1"/>
            <a:r>
              <a:rPr lang="en-US" sz="2800">
                <a:latin typeface="Times New Roman" panose="02020603050405020304" pitchFamily="18" charset="0"/>
              </a:rPr>
              <a:t>Entity sets can have relationships between/among them, and so can classes, but they’re not called “relationships;” rather, they’re called “associations.”</a:t>
            </a:r>
          </a:p>
          <a:p>
            <a:pPr eaLnBrk="1" hangingPunct="1">
              <a:buFontTx/>
              <a:buNone/>
            </a:pPr>
            <a:endParaRPr lang="en-US" sz="2800">
              <a:latin typeface="Times New Roman" panose="02020603050405020304" pitchFamily="18" charset="0"/>
            </a:endParaRPr>
          </a:p>
        </p:txBody>
      </p:sp>
      <p:sp>
        <p:nvSpPr>
          <p:cNvPr id="16397"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16398"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3749799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4"/>
          <p:cNvSpPr>
            <a:spLocks noChangeArrowheads="1"/>
          </p:cNvSpPr>
          <p:nvPr/>
        </p:nvSpPr>
        <p:spPr bwMode="auto">
          <a:xfrm>
            <a:off x="1981200" y="5334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Associations (cont.)</a:t>
            </a:r>
          </a:p>
        </p:txBody>
      </p:sp>
      <p:sp>
        <p:nvSpPr>
          <p:cNvPr id="18435" name="Rectangle 5"/>
          <p:cNvSpPr>
            <a:spLocks noChangeArrowheads="1"/>
          </p:cNvSpPr>
          <p:nvPr/>
        </p:nvSpPr>
        <p:spPr bwMode="auto">
          <a:xfrm>
            <a:off x="5476875" y="3133725"/>
            <a:ext cx="9144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sp>
        <p:nvSpPr>
          <p:cNvPr id="18436" name="Rectangle 8"/>
          <p:cNvSpPr>
            <a:spLocks noChangeArrowheads="1"/>
          </p:cNvSpPr>
          <p:nvPr/>
        </p:nvSpPr>
        <p:spPr bwMode="auto">
          <a:xfrm>
            <a:off x="337185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8437" name="Rectangle 9"/>
          <p:cNvSpPr>
            <a:spLocks noChangeArrowheads="1"/>
          </p:cNvSpPr>
          <p:nvPr/>
        </p:nvSpPr>
        <p:spPr bwMode="auto">
          <a:xfrm>
            <a:off x="4203700" y="306228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8438" name="Rectangle 10"/>
          <p:cNvSpPr>
            <a:spLocks noChangeArrowheads="1"/>
          </p:cNvSpPr>
          <p:nvPr/>
        </p:nvSpPr>
        <p:spPr bwMode="auto">
          <a:xfrm>
            <a:off x="5721350" y="3475038"/>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8439" name="Rectangle 11"/>
          <p:cNvSpPr>
            <a:spLocks noChangeArrowheads="1"/>
          </p:cNvSpPr>
          <p:nvPr/>
        </p:nvSpPr>
        <p:spPr bwMode="auto">
          <a:xfrm>
            <a:off x="3827463" y="3613150"/>
            <a:ext cx="384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200">
                <a:solidFill>
                  <a:srgbClr val="000000"/>
                </a:solidFill>
                <a:latin typeface="Times New Roman" panose="02020603050405020304" pitchFamily="18" charset="0"/>
              </a:rPr>
              <a:t> </a:t>
            </a:r>
            <a:endParaRPr lang="en-US" sz="2400">
              <a:latin typeface="Times New Roman" panose="02020603050405020304" pitchFamily="18" charset="0"/>
            </a:endParaRPr>
          </a:p>
        </p:txBody>
      </p:sp>
      <p:sp>
        <p:nvSpPr>
          <p:cNvPr id="18440" name="Text Box 12"/>
          <p:cNvSpPr txBox="1">
            <a:spLocks noChangeArrowheads="1"/>
          </p:cNvSpPr>
          <p:nvPr/>
        </p:nvSpPr>
        <p:spPr bwMode="auto">
          <a:xfrm>
            <a:off x="8747125" y="17938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2400">
              <a:latin typeface="Times New Roman" panose="02020603050405020304" pitchFamily="18" charset="0"/>
            </a:endParaRPr>
          </a:p>
        </p:txBody>
      </p:sp>
      <p:sp>
        <p:nvSpPr>
          <p:cNvPr id="18441" name="Rectangle 13"/>
          <p:cNvSpPr>
            <a:spLocks noChangeArrowheads="1"/>
          </p:cNvSpPr>
          <p:nvPr/>
        </p:nvSpPr>
        <p:spPr bwMode="auto">
          <a:xfrm>
            <a:off x="1524000" y="1905000"/>
            <a:ext cx="914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18442" name="Rectangle 14"/>
          <p:cNvSpPr>
            <a:spLocks noChangeArrowheads="1"/>
          </p:cNvSpPr>
          <p:nvPr/>
        </p:nvSpPr>
        <p:spPr bwMode="auto">
          <a:xfrm>
            <a:off x="1676400" y="2057400"/>
            <a:ext cx="91440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18443" name="Rectangle 15"/>
          <p:cNvSpPr>
            <a:spLocks noChangeArrowheads="1"/>
          </p:cNvSpPr>
          <p:nvPr/>
        </p:nvSpPr>
        <p:spPr bwMode="auto">
          <a:xfrm>
            <a:off x="1524000" y="1219200"/>
            <a:ext cx="9144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Let’s have one more look at the class diagram two slides back. </a:t>
            </a:r>
          </a:p>
          <a:p>
            <a:pPr eaLnBrk="1" hangingPunct="1"/>
            <a:r>
              <a:rPr lang="en-US" sz="2000">
                <a:latin typeface="Times New Roman" panose="02020603050405020304" pitchFamily="18" charset="0"/>
              </a:rPr>
              <a:t>Having been through the software development wars for more than 45 years, and having learned the hard way how disastrous unclear documentation can be, I happen to be a fanatic about readability of documentation.</a:t>
            </a:r>
          </a:p>
          <a:p>
            <a:pPr eaLnBrk="1" hangingPunct="1"/>
            <a:r>
              <a:rPr lang="en-US" sz="2000">
                <a:latin typeface="Times New Roman" panose="02020603050405020304" pitchFamily="18" charset="0"/>
              </a:rPr>
              <a:t>If we were just a bit more careful, and named the association “OwnsStockIn,” rather than “OwnsStock,”  then it is far less likely that some maintenance or enhancement person a few years down the line will be the slightest bit puzzled by what the association is about.</a:t>
            </a:r>
          </a:p>
          <a:p>
            <a:pPr eaLnBrk="1" hangingPunct="1"/>
            <a:r>
              <a:rPr lang="en-US" sz="2000">
                <a:latin typeface="Times New Roman" panose="02020603050405020304" pitchFamily="18" charset="0"/>
              </a:rPr>
              <a:t>Think of it this way: If the association is named “OwnsStockIn,” then, if we read from left to right, the diagram says “(A) person owns stock in (a) company,” i.e., it describes precisely, in a well-formed English sentence, what the association is.</a:t>
            </a:r>
          </a:p>
          <a:p>
            <a:pPr eaLnBrk="1" hangingPunct="1"/>
            <a:r>
              <a:rPr lang="en-US" sz="2000">
                <a:latin typeface="Times New Roman" panose="02020603050405020304" pitchFamily="18" charset="0"/>
              </a:rPr>
              <a:t>Note that on the following slides we will often see class diagrams taken from various textbooks and published papers that are badly designed and that will be criticized and improved. </a:t>
            </a:r>
          </a:p>
        </p:txBody>
      </p:sp>
      <p:grpSp>
        <p:nvGrpSpPr>
          <p:cNvPr id="18444" name="Group 27"/>
          <p:cNvGrpSpPr>
            <a:grpSpLocks/>
          </p:cNvGrpSpPr>
          <p:nvPr/>
        </p:nvGrpSpPr>
        <p:grpSpPr bwMode="auto">
          <a:xfrm>
            <a:off x="3200401" y="5734050"/>
            <a:ext cx="5324475" cy="1123950"/>
            <a:chOff x="1056" y="3120"/>
            <a:chExt cx="3354" cy="708"/>
          </a:xfrm>
        </p:grpSpPr>
        <p:graphicFrame>
          <p:nvGraphicFramePr>
            <p:cNvPr id="18447" name="Object 24"/>
            <p:cNvGraphicFramePr>
              <a:graphicFrameLocks noChangeAspect="1"/>
            </p:cNvGraphicFramePr>
            <p:nvPr/>
          </p:nvGraphicFramePr>
          <p:xfrm>
            <a:off x="1056" y="3120"/>
            <a:ext cx="3354" cy="708"/>
          </p:xfrm>
          <a:graphic>
            <a:graphicData uri="http://schemas.openxmlformats.org/presentationml/2006/ole">
              <mc:AlternateContent xmlns:mc="http://schemas.openxmlformats.org/markup-compatibility/2006">
                <mc:Choice xmlns:v="urn:schemas-microsoft-com:vml" Requires="v">
                  <p:oleObj spid="_x0000_s4100" name="Photo Editor Photo" r:id="rId4" imgW="5323810" imgH="1123810" progId="MSPhotoEd.3">
                    <p:embed/>
                  </p:oleObj>
                </mc:Choice>
                <mc:Fallback>
                  <p:oleObj name="Photo Editor Photo" r:id="rId4" imgW="5323810" imgH="1123810" progId="MSPhotoEd.3">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6" y="3120"/>
                          <a:ext cx="3354" cy="7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8448" name="Text Box 26"/>
            <p:cNvSpPr txBox="1">
              <a:spLocks noChangeArrowheads="1"/>
            </p:cNvSpPr>
            <p:nvPr/>
          </p:nvSpPr>
          <p:spPr bwMode="auto">
            <a:xfrm>
              <a:off x="2256" y="3216"/>
              <a:ext cx="96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US" sz="1800" i="1"/>
                <a:t>OwnsStockIn</a:t>
              </a:r>
            </a:p>
          </p:txBody>
        </p:sp>
      </p:grpSp>
      <p:sp>
        <p:nvSpPr>
          <p:cNvPr id="18445"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18446"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7112410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4"/>
          <p:cNvSpPr>
            <a:spLocks noChangeArrowheads="1"/>
          </p:cNvSpPr>
          <p:nvPr/>
        </p:nvSpPr>
        <p:spPr bwMode="auto">
          <a:xfrm>
            <a:off x="1981200" y="381000"/>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sz="4400">
                <a:solidFill>
                  <a:schemeClr val="tx2"/>
                </a:solidFill>
                <a:latin typeface="Times New Roman" panose="02020603050405020304" pitchFamily="18" charset="0"/>
              </a:rPr>
              <a:t>Links</a:t>
            </a:r>
          </a:p>
        </p:txBody>
      </p:sp>
      <p:sp>
        <p:nvSpPr>
          <p:cNvPr id="20483" name="Rectangle 5"/>
          <p:cNvSpPr>
            <a:spLocks noChangeArrowheads="1"/>
          </p:cNvSpPr>
          <p:nvPr/>
        </p:nvSpPr>
        <p:spPr bwMode="auto">
          <a:xfrm>
            <a:off x="5476875" y="3133725"/>
            <a:ext cx="9144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1800"/>
          </a:p>
        </p:txBody>
      </p:sp>
      <p:pic>
        <p:nvPicPr>
          <p:cNvPr id="20484"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6267450"/>
            <a:ext cx="32766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5" name="Text Box 12"/>
          <p:cNvSpPr txBox="1">
            <a:spLocks noChangeArrowheads="1"/>
          </p:cNvSpPr>
          <p:nvPr/>
        </p:nvSpPr>
        <p:spPr bwMode="auto">
          <a:xfrm>
            <a:off x="8747125" y="17938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endParaRPr lang="en-US" sz="2400">
              <a:latin typeface="Times New Roman" panose="02020603050405020304" pitchFamily="18" charset="0"/>
            </a:endParaRPr>
          </a:p>
        </p:txBody>
      </p:sp>
      <p:sp>
        <p:nvSpPr>
          <p:cNvPr id="20486" name="Rectangle 13"/>
          <p:cNvSpPr>
            <a:spLocks noChangeArrowheads="1"/>
          </p:cNvSpPr>
          <p:nvPr/>
        </p:nvSpPr>
        <p:spPr bwMode="auto">
          <a:xfrm>
            <a:off x="1524000" y="1905000"/>
            <a:ext cx="914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20487" name="Rectangle 14"/>
          <p:cNvSpPr>
            <a:spLocks noChangeArrowheads="1"/>
          </p:cNvSpPr>
          <p:nvPr/>
        </p:nvSpPr>
        <p:spPr bwMode="auto">
          <a:xfrm>
            <a:off x="1676400" y="2057400"/>
            <a:ext cx="91440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endParaRPr lang="en-US" sz="2800">
              <a:latin typeface="Times New Roman" panose="02020603050405020304" pitchFamily="18" charset="0"/>
            </a:endParaRPr>
          </a:p>
        </p:txBody>
      </p:sp>
      <p:sp>
        <p:nvSpPr>
          <p:cNvPr id="20488" name="Rectangle 15"/>
          <p:cNvSpPr>
            <a:spLocks noChangeArrowheads="1"/>
          </p:cNvSpPr>
          <p:nvPr/>
        </p:nvSpPr>
        <p:spPr bwMode="auto">
          <a:xfrm>
            <a:off x="1524000" y="1219200"/>
            <a:ext cx="9144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r>
              <a:rPr lang="en-US" sz="2000">
                <a:latin typeface="Times New Roman" panose="02020603050405020304" pitchFamily="18" charset="0"/>
              </a:rPr>
              <a:t>Relationships between classes are called “associations.”</a:t>
            </a:r>
          </a:p>
          <a:p>
            <a:pPr eaLnBrk="1" hangingPunct="1"/>
            <a:r>
              <a:rPr lang="en-US" sz="2000">
                <a:latin typeface="Times New Roman" panose="02020603050405020304" pitchFamily="18" charset="0"/>
              </a:rPr>
              <a:t>But relationships between objects are called “links.”</a:t>
            </a:r>
          </a:p>
          <a:p>
            <a:pPr eaLnBrk="1" hangingPunct="1"/>
            <a:r>
              <a:rPr lang="en-US" sz="2000">
                <a:latin typeface="Times New Roman" panose="02020603050405020304" pitchFamily="18" charset="0"/>
              </a:rPr>
              <a:t>The lines in the object diagram below are, therefore, “links.”</a:t>
            </a:r>
          </a:p>
        </p:txBody>
      </p:sp>
      <p:sp>
        <p:nvSpPr>
          <p:cNvPr id="20489" name="Text Box 19"/>
          <p:cNvSpPr txBox="1">
            <a:spLocks noChangeArrowheads="1"/>
          </p:cNvSpPr>
          <p:nvPr/>
        </p:nvSpPr>
        <p:spPr bwMode="auto">
          <a:xfrm>
            <a:off x="7391400" y="2398714"/>
            <a:ext cx="3048000" cy="374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pPr>
            <a:r>
              <a:rPr lang="en-US" sz="2000">
                <a:latin typeface="Times New Roman" panose="02020603050405020304" pitchFamily="18" charset="0"/>
              </a:rPr>
              <a:t>They indicate that:</a:t>
            </a:r>
          </a:p>
          <a:p>
            <a:pPr lvl="1" eaLnBrk="1" hangingPunct="1">
              <a:spcBef>
                <a:spcPct val="0"/>
              </a:spcBef>
              <a:buFontTx/>
              <a:buChar char="•"/>
            </a:pPr>
            <a:r>
              <a:rPr lang="en-US" sz="2000">
                <a:latin typeface="Times New Roman" panose="02020603050405020304" pitchFamily="18" charset="0"/>
              </a:rPr>
              <a:t>The Person John owns stock in the Company GE</a:t>
            </a:r>
          </a:p>
          <a:p>
            <a:pPr lvl="1" eaLnBrk="1" hangingPunct="1">
              <a:spcBef>
                <a:spcPct val="0"/>
              </a:spcBef>
              <a:buFontTx/>
              <a:buChar char="•"/>
            </a:pPr>
            <a:r>
              <a:rPr lang="en-US" sz="2000">
                <a:latin typeface="Times New Roman" panose="02020603050405020304" pitchFamily="18" charset="0"/>
              </a:rPr>
              <a:t>Mary also owns stock in GE</a:t>
            </a:r>
          </a:p>
          <a:p>
            <a:pPr lvl="1" eaLnBrk="1" hangingPunct="1">
              <a:spcBef>
                <a:spcPct val="0"/>
              </a:spcBef>
              <a:buFontTx/>
              <a:buChar char="•"/>
            </a:pPr>
            <a:r>
              <a:rPr lang="en-US" sz="2000">
                <a:latin typeface="Times New Roman" panose="02020603050405020304" pitchFamily="18" charset="0"/>
              </a:rPr>
              <a:t>So does Sue</a:t>
            </a:r>
          </a:p>
          <a:p>
            <a:pPr lvl="1" eaLnBrk="1" hangingPunct="1">
              <a:spcBef>
                <a:spcPct val="0"/>
              </a:spcBef>
              <a:buFontTx/>
              <a:buChar char="•"/>
            </a:pPr>
            <a:r>
              <a:rPr lang="en-US" sz="2000">
                <a:latin typeface="Times New Roman" panose="02020603050405020304" pitchFamily="18" charset="0"/>
              </a:rPr>
              <a:t>Sue also owns stock in IBM</a:t>
            </a:r>
          </a:p>
          <a:p>
            <a:pPr lvl="1" eaLnBrk="1" hangingPunct="1">
              <a:spcBef>
                <a:spcPct val="0"/>
              </a:spcBef>
              <a:buFontTx/>
              <a:buChar char="•"/>
            </a:pPr>
            <a:r>
              <a:rPr lang="en-US" sz="2000">
                <a:latin typeface="Times New Roman" panose="02020603050405020304" pitchFamily="18" charset="0"/>
              </a:rPr>
              <a:t>So does Alice</a:t>
            </a:r>
          </a:p>
          <a:p>
            <a:pPr lvl="1" eaLnBrk="1" hangingPunct="1">
              <a:spcBef>
                <a:spcPct val="0"/>
              </a:spcBef>
              <a:buFontTx/>
              <a:buChar char="•"/>
            </a:pPr>
            <a:r>
              <a:rPr lang="en-US" sz="2000">
                <a:latin typeface="Times New Roman" panose="02020603050405020304" pitchFamily="18" charset="0"/>
              </a:rPr>
              <a:t>Jeff doesn’t own stock in any company</a:t>
            </a:r>
          </a:p>
        </p:txBody>
      </p:sp>
      <p:graphicFrame>
        <p:nvGraphicFramePr>
          <p:cNvPr id="20490" name="Object 29"/>
          <p:cNvGraphicFramePr>
            <a:graphicFrameLocks noGrp="1" noChangeAspect="1"/>
          </p:cNvGraphicFramePr>
          <p:nvPr>
            <p:ph/>
          </p:nvPr>
        </p:nvGraphicFramePr>
        <p:xfrm>
          <a:off x="2057401" y="2743201"/>
          <a:ext cx="4164013" cy="3387725"/>
        </p:xfrm>
        <a:graphic>
          <a:graphicData uri="http://schemas.openxmlformats.org/presentationml/2006/ole">
            <mc:AlternateContent xmlns:mc="http://schemas.openxmlformats.org/markup-compatibility/2006">
              <mc:Choice xmlns:v="urn:schemas-microsoft-com:vml" Requires="v">
                <p:oleObj spid="_x0000_s5124" name="Photo Editor Photo" r:id="rId5" imgW="6039693" imgH="4915586" progId="MSPhotoEd.3">
                  <p:embed/>
                </p:oleObj>
              </mc:Choice>
              <mc:Fallback>
                <p:oleObj name="Photo Editor Photo" r:id="rId5" imgW="6039693" imgH="4915586" progId="MSPhotoEd.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57401" y="2743201"/>
                        <a:ext cx="4164013" cy="3387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0491" name="Text Box 6"/>
          <p:cNvSpPr txBox="1">
            <a:spLocks noChangeArrowheads="1"/>
          </p:cNvSpPr>
          <p:nvPr/>
        </p:nvSpPr>
        <p:spPr bwMode="auto">
          <a:xfrm>
            <a:off x="1524000" y="0"/>
            <a:ext cx="9144000" cy="381000"/>
          </a:xfrm>
          <a:prstGeom prst="rect">
            <a:avLst/>
          </a:prstGeom>
          <a:solidFill>
            <a:srgbClr val="99336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FontTx/>
              <a:buNone/>
            </a:pPr>
            <a:r>
              <a:rPr lang="en-US" sz="2000">
                <a:solidFill>
                  <a:srgbClr val="FFFFFF"/>
                </a:solidFill>
              </a:rPr>
              <a:t>CS562WS DBMS II</a:t>
            </a:r>
          </a:p>
        </p:txBody>
      </p:sp>
      <p:sp>
        <p:nvSpPr>
          <p:cNvPr id="20492" name="Text Box 3"/>
          <p:cNvSpPr txBox="1">
            <a:spLocks noChangeArrowheads="1"/>
          </p:cNvSpPr>
          <p:nvPr/>
        </p:nvSpPr>
        <p:spPr bwMode="auto">
          <a:xfrm>
            <a:off x="1524000" y="1"/>
            <a:ext cx="9144000" cy="379413"/>
          </a:xfrm>
          <a:prstGeom prst="rect">
            <a:avLst/>
          </a:prstGeom>
          <a:solidFill>
            <a:srgbClr val="993366"/>
          </a:solidFill>
          <a:ln>
            <a:noFill/>
          </a:ln>
          <a:extLst>
            <a:ext uri="{91240B29-F687-4F45-9708-019B960494DF}">
              <a14:hiddenLine xmlns:a14="http://schemas.microsoft.com/office/drawing/2010/main" w="9525">
                <a:solidFill>
                  <a:srgbClr val="000000"/>
                </a:solidFill>
                <a:round/>
                <a:headEnd/>
                <a:tailEnd/>
              </a14:hiddenLine>
            </a:ext>
          </a:extLst>
        </p:spPr>
        <p:txBody>
          <a:bodyPr lIns="81639" tIns="42452" rIns="81639" bIns="42452"/>
          <a:lstStyle>
            <a:lvl1pPr>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defRPr sz="2000">
                <a:solidFill>
                  <a:schemeClr val="tx1"/>
                </a:solidFill>
                <a:latin typeface="Arial" panose="020B0604020202020204" pitchFamily="34" charset="0"/>
                <a:cs typeface="Arial" panose="020B0604020202020204" pitchFamily="34" charset="0"/>
              </a:defRPr>
            </a:lvl9pPr>
          </a:lstStyle>
          <a:p>
            <a:pPr hangingPunct="1">
              <a:spcBef>
                <a:spcPct val="0"/>
              </a:spcBef>
              <a:buFontTx/>
              <a:buNone/>
            </a:pPr>
            <a:r>
              <a:rPr lang="en-GB" sz="1800">
                <a:solidFill>
                  <a:srgbClr val="FFFFFF"/>
                </a:solidFill>
              </a:rPr>
              <a:t>                        CS574 Object-Oriented Analysis &amp; Design</a:t>
            </a:r>
          </a:p>
        </p:txBody>
      </p:sp>
    </p:spTree>
    <p:extLst>
      <p:ext uri="{BB962C8B-B14F-4D97-AF65-F5344CB8AC3E}">
        <p14:creationId xmlns:p14="http://schemas.microsoft.com/office/powerpoint/2010/main" val="41860771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1690</Words>
  <Application>Microsoft Office PowerPoint</Application>
  <PresentationFormat>Widescreen</PresentationFormat>
  <Paragraphs>189</Paragraphs>
  <Slides>16</Slides>
  <Notes>16</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16</vt:i4>
      </vt:variant>
    </vt:vector>
  </HeadingPairs>
  <TitlesOfParts>
    <vt:vector size="22" baseType="lpstr">
      <vt:lpstr>Arial</vt:lpstr>
      <vt:lpstr>Calibri</vt:lpstr>
      <vt:lpstr>Calibri Light</vt:lpstr>
      <vt:lpstr>Times New Roman</vt:lpstr>
      <vt:lpstr>Office Theme</vt:lpstr>
      <vt:lpstr>Photo Editor Photo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aklappho</dc:creator>
  <cp:lastModifiedBy>davidk6a@outlook.com</cp:lastModifiedBy>
  <cp:revision>2</cp:revision>
  <dcterms:created xsi:type="dcterms:W3CDTF">2016-01-24T18:58:34Z</dcterms:created>
  <dcterms:modified xsi:type="dcterms:W3CDTF">2018-01-19T15:27:10Z</dcterms:modified>
</cp:coreProperties>
</file>

<file path=docProps/thumbnail.jpeg>
</file>